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4"/>
  </p:notesMasterIdLst>
  <p:sldIdLst>
    <p:sldId id="347" r:id="rId4"/>
    <p:sldId id="342" r:id="rId5"/>
    <p:sldId id="427" r:id="rId6"/>
    <p:sldId id="392" r:id="rId7"/>
    <p:sldId id="318" r:id="rId8"/>
    <p:sldId id="394" r:id="rId9"/>
    <p:sldId id="260" r:id="rId10"/>
    <p:sldId id="428" r:id="rId11"/>
    <p:sldId id="396" r:id="rId12"/>
    <p:sldId id="400" r:id="rId13"/>
    <p:sldId id="429" r:id="rId14"/>
    <p:sldId id="401" r:id="rId15"/>
    <p:sldId id="430" r:id="rId16"/>
    <p:sldId id="431" r:id="rId17"/>
    <p:sldId id="432" r:id="rId18"/>
    <p:sldId id="433" r:id="rId19"/>
    <p:sldId id="434" r:id="rId20"/>
    <p:sldId id="410" r:id="rId21"/>
    <p:sldId id="415" r:id="rId22"/>
    <p:sldId id="340" r:id="rId23"/>
    <p:sldId id="416" r:id="rId24"/>
    <p:sldId id="418" r:id="rId25"/>
    <p:sldId id="435" r:id="rId26"/>
    <p:sldId id="436" r:id="rId27"/>
    <p:sldId id="437" r:id="rId28"/>
    <p:sldId id="426" r:id="rId29"/>
    <p:sldId id="438" r:id="rId30"/>
    <p:sldId id="439" r:id="rId31"/>
    <p:sldId id="440"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5" d="100"/>
          <a:sy n="85" d="100"/>
        </p:scale>
        <p:origin x="734" y="6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A</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53563D61-A301-4644-8AE7-FCAFDA9A58AB}">
      <dgm:prSet phldrT="[Text]" custT="1"/>
      <dgm:spPr>
        <a:solidFill>
          <a:schemeClr val="accent4">
            <a:lumMod val="60000"/>
            <a:lumOff val="40000"/>
          </a:schemeClr>
        </a:solidFill>
        <a:ln>
          <a:solidFill>
            <a:schemeClr val="bg1">
              <a:lumMod val="95000"/>
            </a:schemeClr>
          </a:solidFill>
        </a:ln>
      </dgm:spPr>
      <dgm:t>
        <a:bodyPr anchor="ctr"/>
        <a:lstStyle/>
        <a:p>
          <a:pPr algn="ctr"/>
          <a:r>
            <a:rPr lang="en-US" altLang="ko-KR" sz="3000" b="1" dirty="0">
              <a:solidFill>
                <a:schemeClr val="bg1"/>
              </a:solidFill>
              <a:latin typeface="Arial" pitchFamily="34" charset="0"/>
              <a:cs typeface="Arial" pitchFamily="34" charset="0"/>
            </a:rPr>
            <a:t>C</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B</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ACA5E2CE-987B-4629-813D-9810AC13C89C}">
      <dgm:prSet phldrT="[Text]" custT="1"/>
      <dgm:spPr>
        <a:solidFill>
          <a:schemeClr val="accent4">
            <a:lumMod val="60000"/>
            <a:lumOff val="40000"/>
          </a:schemeClr>
        </a:solidFill>
        <a:ln>
          <a:solidFill>
            <a:schemeClr val="bg1">
              <a:lumMod val="95000"/>
            </a:schemeClr>
          </a:solidFill>
        </a:ln>
      </dgm:spPr>
      <dgm:t>
        <a:bodyPr anchor="ctr"/>
        <a:lstStyle/>
        <a:p>
          <a:pPr algn="ctr"/>
          <a:r>
            <a:rPr lang="en-JM" sz="3000" b="1" dirty="0">
              <a:solidFill>
                <a:schemeClr val="bg1"/>
              </a:solidFill>
              <a:latin typeface="Arial" pitchFamily="34" charset="0"/>
              <a:cs typeface="Arial" pitchFamily="34" charset="0"/>
            </a:rPr>
            <a:t>D</a:t>
          </a:r>
        </a:p>
      </dgm:t>
    </dgm:pt>
    <dgm:pt modelId="{915414AC-81C3-4C00-A017-3244BD0B61F6}" type="parTrans" cxnId="{DDFBB3E1-0987-4D21-999A-9938582F026B}">
      <dgm:prSet/>
      <dgm:spPr/>
      <dgm:t>
        <a:bodyPr/>
        <a:lstStyle/>
        <a:p>
          <a:endParaRPr lang="en-US"/>
        </a:p>
      </dgm:t>
    </dgm:pt>
    <dgm:pt modelId="{455E89B3-669F-433B-9631-0D990B8FF89D}" type="sibTrans" cxnId="{DDFBB3E1-0987-4D21-999A-9938582F026B}">
      <dgm:prSet/>
      <dgm:spPr/>
      <dgm:t>
        <a:bodyPr/>
        <a:lstStyle/>
        <a:p>
          <a:endParaRPr 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4" custScaleX="98552" custScaleY="139063">
        <dgm:presLayoutVars>
          <dgm:chMax val="1"/>
          <dgm:bulletEnabled val="1"/>
        </dgm:presLayoutVars>
      </dgm:prSet>
      <dgm:spPr/>
    </dgm:pt>
    <dgm:pt modelId="{A8AE7F33-3372-4D78-96A6-FD2B204E9D9D}" type="pres">
      <dgm:prSet presAssocID="{E924DC90-2427-4BE5-A522-6ACD4563EB45}" presName="levelTx" presStyleLbl="revTx" presStyleIdx="0" presStyleCnt="0">
        <dgm:presLayoutVars>
          <dgm:chMax val="1"/>
          <dgm:bulletEnabled val="1"/>
        </dgm:presLayoutVars>
      </dgm:prSet>
      <dgm:spPr/>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4">
        <dgm:presLayoutVars>
          <dgm:chMax val="1"/>
          <dgm:bulletEnabled val="1"/>
        </dgm:presLayoutVars>
      </dgm:prSet>
      <dgm:spPr/>
    </dgm:pt>
    <dgm:pt modelId="{DC549F7C-7B63-4EBA-944C-0C5CAC570546}" type="pres">
      <dgm:prSet presAssocID="{85631E1F-364A-4A2A-9989-E896E5049557}" presName="levelTx" presStyleLbl="revTx" presStyleIdx="0" presStyleCnt="0">
        <dgm:presLayoutVars>
          <dgm:chMax val="1"/>
          <dgm:bulletEnabled val="1"/>
        </dgm:presLayoutVars>
      </dgm:prSet>
      <dgm:spPr/>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2" presStyleCnt="4">
        <dgm:presLayoutVars>
          <dgm:chMax val="1"/>
          <dgm:bulletEnabled val="1"/>
        </dgm:presLayoutVars>
      </dgm:prSet>
      <dgm:spPr/>
    </dgm:pt>
    <dgm:pt modelId="{2E9D1362-172A-4369-8415-6E089FA67356}" type="pres">
      <dgm:prSet presAssocID="{53563D61-A301-4644-8AE7-FCAFDA9A58AB}" presName="levelTx" presStyleLbl="revTx" presStyleIdx="0" presStyleCnt="0">
        <dgm:presLayoutVars>
          <dgm:chMax val="1"/>
          <dgm:bulletEnabled val="1"/>
        </dgm:presLayoutVars>
      </dgm:prSet>
      <dgm:spPr/>
    </dgm:pt>
    <dgm:pt modelId="{C01D7D17-D29F-4E9A-82A4-175B2ABB02E8}" type="pres">
      <dgm:prSet presAssocID="{ACA5E2CE-987B-4629-813D-9810AC13C89C}" presName="Name8" presStyleCnt="0"/>
      <dgm:spPr/>
    </dgm:pt>
    <dgm:pt modelId="{CD9462DC-9AE7-48AC-9A07-9EECEE9475AC}" type="pres">
      <dgm:prSet presAssocID="{ACA5E2CE-987B-4629-813D-9810AC13C89C}" presName="level" presStyleLbl="node1" presStyleIdx="3" presStyleCnt="4">
        <dgm:presLayoutVars>
          <dgm:chMax val="1"/>
          <dgm:bulletEnabled val="1"/>
        </dgm:presLayoutVars>
      </dgm:prSet>
      <dgm:spPr/>
    </dgm:pt>
    <dgm:pt modelId="{6826F075-9FF3-4FA7-889E-A809621F3922}" type="pres">
      <dgm:prSet presAssocID="{ACA5E2CE-987B-4629-813D-9810AC13C89C}" presName="levelTx" presStyleLbl="revTx" presStyleIdx="0" presStyleCnt="0">
        <dgm:presLayoutVars>
          <dgm:chMax val="1"/>
          <dgm:bulletEnabled val="1"/>
        </dgm:presLayoutVars>
      </dgm:prSet>
      <dgm:spPr/>
    </dgm:pt>
  </dgm:ptLst>
  <dgm:cxnLst>
    <dgm:cxn modelId="{04570C11-0AAF-4105-B53C-59BDB2A1EB11}" type="presOf" srcId="{28FD3D57-F3BB-4E5E-B091-1500A3C92E81}" destId="{6346E340-6B27-47A2-93A8-AA7F0249167F}"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31A5E032-4767-484E-9516-2D6EC1BAC818}" type="presOf" srcId="{53563D61-A301-4644-8AE7-FCAFDA9A58AB}" destId="{2E9D1362-172A-4369-8415-6E089FA67356}"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86FA4A42-7D05-4F21-9452-7BE986B0A699}" type="presOf" srcId="{ACA5E2CE-987B-4629-813D-9810AC13C89C}" destId="{6826F075-9FF3-4FA7-889E-A809621F3922}" srcOrd="1" destOrd="0" presId="urn:microsoft.com/office/officeart/2005/8/layout/pyramid1"/>
    <dgm:cxn modelId="{F3697A49-7026-40CE-A2B9-71761A0223E3}" srcId="{28FD3D57-F3BB-4E5E-B091-1500A3C92E81}" destId="{53563D61-A301-4644-8AE7-FCAFDA9A58AB}" srcOrd="2" destOrd="0" parTransId="{B60323EE-B859-4184-88BB-62221AE106AB}" sibTransId="{426A8813-506E-429E-87DB-53AA3F5535D1}"/>
    <dgm:cxn modelId="{685D1073-2D3C-412E-A123-0EF4D596743E}" srcId="{28FD3D57-F3BB-4E5E-B091-1500A3C92E81}" destId="{E924DC90-2427-4BE5-A522-6ACD4563EB45}" srcOrd="0" destOrd="0" parTransId="{9E545862-1292-4DB6-B36C-D6247532E625}" sibTransId="{BD5A33EB-119A-4BA7-8787-7DF55D1248BC}"/>
    <dgm:cxn modelId="{A88E4273-F7D4-48AF-943F-7FA4DF9C2606}" type="presOf" srcId="{E924DC90-2427-4BE5-A522-6ACD4563EB45}" destId="{A8AE7F33-3372-4D78-96A6-FD2B204E9D9D}" srcOrd="1"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BD1903A1-E006-4340-B4CF-7CD782490A38}" type="presOf" srcId="{53563D61-A301-4644-8AE7-FCAFDA9A58AB}" destId="{E6279944-4AC5-4561-B5D0-64EE0E57E695}" srcOrd="0"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DDFBB3E1-0987-4D21-999A-9938582F026B}" srcId="{28FD3D57-F3BB-4E5E-B091-1500A3C92E81}" destId="{ACA5E2CE-987B-4629-813D-9810AC13C89C}" srcOrd="3" destOrd="0" parTransId="{915414AC-81C3-4C00-A017-3244BD0B61F6}" sibTransId="{455E89B3-669F-433B-9631-0D990B8FF89D}"/>
    <dgm:cxn modelId="{D8F633FF-674F-4D42-AEEA-A1268FEAB169}" type="presOf" srcId="{ACA5E2CE-987B-4629-813D-9810AC13C89C}" destId="{CD9462DC-9AE7-48AC-9A07-9EECEE9475AC}" srcOrd="0"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A13AAA8-9828-4015-BBB7-DE44145677B4}" type="presParOf" srcId="{6346E340-6B27-47A2-93A8-AA7F0249167F}" destId="{29C42FD2-6503-4F77-8487-9B33E0527141}" srcOrd="2"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AE262BA7-AA37-4848-922F-77557167DF69}" type="presParOf" srcId="{6346E340-6B27-47A2-93A8-AA7F0249167F}" destId="{C01D7D17-D29F-4E9A-82A4-175B2ABB02E8}" srcOrd="3" destOrd="0" presId="urn:microsoft.com/office/officeart/2005/8/layout/pyramid1"/>
    <dgm:cxn modelId="{0993BC15-F4DF-47E8-887F-8B54B5CF36EA}" type="presParOf" srcId="{C01D7D17-D29F-4E9A-82A4-175B2ABB02E8}" destId="{CD9462DC-9AE7-48AC-9A07-9EECEE9475AC}" srcOrd="0" destOrd="0" presId="urn:microsoft.com/office/officeart/2005/8/layout/pyramid1"/>
    <dgm:cxn modelId="{D5923CA0-66B5-497C-A2A9-CC8A49323EAB}" type="presParOf" srcId="{C01D7D17-D29F-4E9A-82A4-175B2ABB02E8}" destId="{6826F075-9FF3-4FA7-889E-A809621F3922}"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756817" y="0"/>
          <a:ext cx="1594436" cy="1405051"/>
        </a:xfrm>
        <a:prstGeom prst="trapezoid">
          <a:avLst>
            <a:gd name="adj" fmla="val 57573"/>
          </a:avLst>
        </a:prstGeom>
        <a:solidFill>
          <a:schemeClr val="accent1">
            <a:lumMod val="5000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A</a:t>
          </a:r>
          <a:endParaRPr lang="en-JM" sz="1600" b="1" kern="1200" dirty="0">
            <a:solidFill>
              <a:schemeClr val="bg1"/>
            </a:solidFill>
            <a:latin typeface="Arial" pitchFamily="34" charset="0"/>
            <a:cs typeface="Arial" pitchFamily="34" charset="0"/>
          </a:endParaRPr>
        </a:p>
      </dsp:txBody>
      <dsp:txXfrm>
        <a:off x="1756817" y="0"/>
        <a:ext cx="1594436" cy="1405051"/>
      </dsp:txXfrm>
    </dsp:sp>
    <dsp:sp modelId="{3CE8FECB-ADC6-4195-8C29-ECF1EEE9F8FA}">
      <dsp:nvSpPr>
        <dsp:cNvPr id="0" name=""/>
        <dsp:cNvSpPr/>
      </dsp:nvSpPr>
      <dsp:spPr>
        <a:xfrm>
          <a:off x="1163402" y="1405051"/>
          <a:ext cx="2781266" cy="1010370"/>
        </a:xfrm>
        <a:prstGeom prst="trapezoid">
          <a:avLst>
            <a:gd name="adj" fmla="val 57573"/>
          </a:avLst>
        </a:prstGeom>
        <a:solidFill>
          <a:schemeClr val="accent2">
            <a:lumMod val="7500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B</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650124" y="1405051"/>
        <a:ext cx="1807822" cy="1010370"/>
      </dsp:txXfrm>
    </dsp:sp>
    <dsp:sp modelId="{E6279944-4AC5-4561-B5D0-64EE0E57E695}">
      <dsp:nvSpPr>
        <dsp:cNvPr id="0" name=""/>
        <dsp:cNvSpPr/>
      </dsp:nvSpPr>
      <dsp:spPr>
        <a:xfrm>
          <a:off x="581701" y="2415421"/>
          <a:ext cx="3944669" cy="1010370"/>
        </a:xfrm>
        <a:prstGeom prst="trapezoid">
          <a:avLst>
            <a:gd name="adj" fmla="val 57573"/>
          </a:avLst>
        </a:prstGeom>
        <a:solidFill>
          <a:schemeClr val="accent4">
            <a:lumMod val="60000"/>
            <a:lumOff val="4000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altLang="ko-KR" sz="3000" b="1" kern="1200" dirty="0">
              <a:solidFill>
                <a:schemeClr val="bg1"/>
              </a:solidFill>
              <a:latin typeface="Arial" pitchFamily="34" charset="0"/>
              <a:cs typeface="Arial" pitchFamily="34" charset="0"/>
            </a:rPr>
            <a:t>C</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272018" y="2415421"/>
        <a:ext cx="2564034" cy="1010370"/>
      </dsp:txXfrm>
    </dsp:sp>
    <dsp:sp modelId="{CD9462DC-9AE7-48AC-9A07-9EECEE9475AC}">
      <dsp:nvSpPr>
        <dsp:cNvPr id="0" name=""/>
        <dsp:cNvSpPr/>
      </dsp:nvSpPr>
      <dsp:spPr>
        <a:xfrm>
          <a:off x="0" y="3425791"/>
          <a:ext cx="5108071" cy="1010370"/>
        </a:xfrm>
        <a:prstGeom prst="trapezoid">
          <a:avLst>
            <a:gd name="adj" fmla="val 57573"/>
          </a:avLst>
        </a:prstGeom>
        <a:solidFill>
          <a:schemeClr val="accent4">
            <a:lumMod val="60000"/>
            <a:lumOff val="40000"/>
          </a:schemeClr>
        </a:solidFill>
        <a:ln w="1270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JM" sz="3000" b="1" kern="1200" dirty="0">
              <a:solidFill>
                <a:schemeClr val="bg1"/>
              </a:solidFill>
              <a:latin typeface="Arial" pitchFamily="34" charset="0"/>
              <a:cs typeface="Arial" pitchFamily="34" charset="0"/>
            </a:rPr>
            <a:t>D</a:t>
          </a:r>
        </a:p>
      </dsp:txBody>
      <dsp:txXfrm>
        <a:off x="893912" y="3425791"/>
        <a:ext cx="3320246" cy="101037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48CA5-E833-432D-9E77-B8A997D70167}"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C9A5C-7446-4E2B-85BD-BFF145A56A84}" type="slidenum">
              <a:rPr lang="en-US" smtClean="0"/>
              <a:t>‹#›</a:t>
            </a:fld>
            <a:endParaRPr lang="en-US"/>
          </a:p>
        </p:txBody>
      </p:sp>
    </p:spTree>
    <p:extLst>
      <p:ext uri="{BB962C8B-B14F-4D97-AF65-F5344CB8AC3E}">
        <p14:creationId xmlns:p14="http://schemas.microsoft.com/office/powerpoint/2010/main" val="59221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6" name="원형: 비어 있음 1">
            <a:extLst>
              <a:ext uri="{FF2B5EF4-FFF2-40B4-BE49-F238E27FC236}">
                <a16:creationId xmlns:a16="http://schemas.microsoft.com/office/drawing/2014/main" id="{B7CABA81-0BBC-49FB-B863-E9687338898B}"/>
              </a:ext>
            </a:extLst>
          </p:cNvPr>
          <p:cNvSpPr/>
          <p:nvPr userDrawn="1"/>
        </p:nvSpPr>
        <p:spPr>
          <a:xfrm>
            <a:off x="6392164" y="1281975"/>
            <a:ext cx="4759542" cy="4759542"/>
          </a:xfrm>
          <a:prstGeom prst="donut">
            <a:avLst>
              <a:gd name="adj" fmla="val 18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81811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FE957E-B654-4424-ACDA-8DED4BC6F6D5}"/>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8915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1412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23542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68579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Rectangle 1"/>
          <p:cNvSpPr/>
          <p:nvPr userDrawn="1"/>
        </p:nvSpPr>
        <p:spPr>
          <a:xfrm>
            <a:off x="6960096" y="-9098"/>
            <a:ext cx="5231904" cy="6867097"/>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9"/>
          <p:cNvSpPr>
            <a:spLocks noGrp="1"/>
          </p:cNvSpPr>
          <p:nvPr>
            <p:ph type="body" sz="quarter" idx="10" hasCustomPrompt="1"/>
          </p:nvPr>
        </p:nvSpPr>
        <p:spPr>
          <a:xfrm>
            <a:off x="7728181" y="4869160"/>
            <a:ext cx="4463819" cy="768085"/>
          </a:xfrm>
          <a:prstGeom prst="rect">
            <a:avLst/>
          </a:prstGeom>
        </p:spPr>
        <p:txBody>
          <a:bodyPr anchor="ctr"/>
          <a:lstStyle>
            <a:lvl1pPr marL="0" indent="0" algn="l">
              <a:buNone/>
              <a:defRPr sz="4267"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728181" y="5863579"/>
            <a:ext cx="4463819" cy="384043"/>
          </a:xfrm>
          <a:prstGeom prst="rect">
            <a:avLst/>
          </a:prstGeom>
        </p:spPr>
        <p:txBody>
          <a:bodyPr anchor="ctr"/>
          <a:lstStyle>
            <a:lvl1pPr marL="0" indent="0" algn="l">
              <a:buNone/>
              <a:defRPr sz="1867"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2584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882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94" r:id="rId11"/>
    <p:sldLayoutId id="2147483687" r:id="rId12"/>
    <p:sldLayoutId id="2147483688" r:id="rId13"/>
    <p:sldLayoutId id="2147483671" r:id="rId14"/>
    <p:sldLayoutId id="2147483672" r:id="rId15"/>
    <p:sldLayoutId id="2147483703" r:id="rId16"/>
    <p:sldLayoutId id="2147483710" r:id="rId17"/>
    <p:sldLayoutId id="2147483713" r:id="rId18"/>
    <p:sldLayoutId id="214748371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mailto:rahulsingh409@gmail.com" TargetMode="External"/><Relationship Id="rId2" Type="http://schemas.openxmlformats.org/officeDocument/2006/relationships/image" Target="../media/image76.png"/><Relationship Id="rId1" Type="http://schemas.openxmlformats.org/officeDocument/2006/relationships/slideLayout" Target="../slideLayouts/slideLayout21.xml"/><Relationship Id="rId5" Type="http://schemas.openxmlformats.org/officeDocument/2006/relationships/hyperlink" Target="https://www.linkedin.com/in/rahulsingh409/" TargetMode="External"/><Relationship Id="rId4" Type="http://schemas.openxmlformats.org/officeDocument/2006/relationships/hyperlink" Target="https://github.com/RahulSingh4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728326" y="390626"/>
            <a:ext cx="5096276" cy="2585323"/>
          </a:xfrm>
          <a:prstGeom prst="rect">
            <a:avLst/>
          </a:prstGeom>
          <a:noFill/>
        </p:spPr>
        <p:txBody>
          <a:bodyPr wrap="square" rtlCol="0" anchor="ctr">
            <a:spAutoFit/>
          </a:bodyPr>
          <a:lstStyle/>
          <a:p>
            <a:pPr algn="r"/>
            <a:r>
              <a:rPr lang="en-US" sz="5400" b="1" dirty="0">
                <a:solidFill>
                  <a:schemeClr val="bg1"/>
                </a:solidFill>
                <a:latin typeface="Anton" pitchFamily="2" charset="0"/>
              </a:rPr>
              <a:t>PREDICT</a:t>
            </a:r>
          </a:p>
          <a:p>
            <a:pPr algn="r"/>
            <a:r>
              <a:rPr lang="en-US" sz="5400" b="1" dirty="0">
                <a:solidFill>
                  <a:schemeClr val="accent1"/>
                </a:solidFill>
                <a:latin typeface="Anton" pitchFamily="2" charset="0"/>
              </a:rPr>
              <a:t>CTR OF AN </a:t>
            </a:r>
          </a:p>
          <a:p>
            <a:pPr algn="r"/>
            <a:r>
              <a:rPr lang="en-US" sz="5400" b="1" dirty="0">
                <a:solidFill>
                  <a:schemeClr val="bg1"/>
                </a:solidFill>
                <a:latin typeface="Anton" pitchFamily="2" charset="0"/>
              </a:rPr>
              <a:t>EMAIL CAMPAIGN</a:t>
            </a:r>
            <a:endParaRPr lang="ko-KR" altLang="en-US" sz="5400" b="1" dirty="0">
              <a:solidFill>
                <a:schemeClr val="bg1"/>
              </a:solidFill>
              <a:latin typeface="Anton" pitchFamily="2" charset="0"/>
              <a:cs typeface="Arial" pitchFamily="34" charset="0"/>
            </a:endParaRPr>
          </a:p>
        </p:txBody>
      </p:sp>
      <p:sp>
        <p:nvSpPr>
          <p:cNvPr id="15" name="TextBox 14">
            <a:extLst>
              <a:ext uri="{FF2B5EF4-FFF2-40B4-BE49-F238E27FC236}">
                <a16:creationId xmlns:a16="http://schemas.microsoft.com/office/drawing/2014/main" id="{E1D76FB9-48AC-45CA-8F0D-FD198B4F22AE}"/>
              </a:ext>
            </a:extLst>
          </p:cNvPr>
          <p:cNvSpPr txBox="1"/>
          <p:nvPr/>
        </p:nvSpPr>
        <p:spPr>
          <a:xfrm>
            <a:off x="6728326" y="2905684"/>
            <a:ext cx="5096214" cy="666977"/>
          </a:xfrm>
          <a:prstGeom prst="rect">
            <a:avLst/>
          </a:prstGeom>
          <a:noFill/>
        </p:spPr>
        <p:txBody>
          <a:bodyPr wrap="square" rtlCol="0" anchor="ctr">
            <a:spAutoFit/>
          </a:bodyPr>
          <a:lstStyle/>
          <a:p>
            <a:pPr algn="r"/>
            <a:r>
              <a:rPr lang="en-US" altLang="ko-KR" sz="1867" b="1" dirty="0">
                <a:solidFill>
                  <a:srgbClr val="FFC000"/>
                </a:solidFill>
                <a:cs typeface="Arial" pitchFamily="34" charset="0"/>
              </a:rPr>
              <a:t>To Predict The Click Through Rate (CTR) of an email campaign.</a:t>
            </a:r>
            <a:endParaRPr lang="ko-KR" altLang="en-US" sz="1867" b="1" dirty="0">
              <a:solidFill>
                <a:srgbClr val="FFC000"/>
              </a:solidFill>
              <a:cs typeface="Arial" pitchFamily="34" charset="0"/>
            </a:endParaRPr>
          </a:p>
        </p:txBody>
      </p:sp>
      <p:sp>
        <p:nvSpPr>
          <p:cNvPr id="13" name="TextBox 12">
            <a:extLst>
              <a:ext uri="{FF2B5EF4-FFF2-40B4-BE49-F238E27FC236}">
                <a16:creationId xmlns:a16="http://schemas.microsoft.com/office/drawing/2014/main" id="{72DCBB15-9B3D-C493-BD3B-B4487A768626}"/>
              </a:ext>
            </a:extLst>
          </p:cNvPr>
          <p:cNvSpPr txBox="1"/>
          <p:nvPr/>
        </p:nvSpPr>
        <p:spPr>
          <a:xfrm>
            <a:off x="7664824" y="4147306"/>
            <a:ext cx="4159715" cy="1816266"/>
          </a:xfrm>
          <a:prstGeom prst="rect">
            <a:avLst/>
          </a:prstGeom>
          <a:noFill/>
        </p:spPr>
        <p:txBody>
          <a:bodyPr wrap="square" rtlCol="0" anchor="ctr">
            <a:spAutoFit/>
          </a:bodyPr>
          <a:lstStyle/>
          <a:p>
            <a:r>
              <a:rPr lang="en-US" altLang="ko-KR" sz="1867" b="1" dirty="0">
                <a:solidFill>
                  <a:schemeClr val="bg1"/>
                </a:solidFill>
                <a:cs typeface="Arial" pitchFamily="34" charset="0"/>
              </a:rPr>
              <a:t>Presenter: Mr. Rahul Kumar Singh</a:t>
            </a:r>
          </a:p>
          <a:p>
            <a:endParaRPr lang="en-US" altLang="ko-KR" sz="1867" b="1" dirty="0">
              <a:solidFill>
                <a:schemeClr val="bg1"/>
              </a:solidFill>
              <a:cs typeface="Arial" pitchFamily="34" charset="0"/>
            </a:endParaRPr>
          </a:p>
          <a:p>
            <a:r>
              <a:rPr lang="en-US" altLang="ko-KR" sz="1867" b="1" dirty="0">
                <a:solidFill>
                  <a:schemeClr val="bg1"/>
                </a:solidFill>
                <a:cs typeface="Arial" pitchFamily="34" charset="0"/>
              </a:rPr>
              <a:t>Mentor: Analytics Vidya JOB-A-THON - August 2022</a:t>
            </a:r>
          </a:p>
          <a:p>
            <a:endParaRPr lang="en-US" altLang="ko-KR" sz="1867" b="1" dirty="0">
              <a:solidFill>
                <a:schemeClr val="bg1"/>
              </a:solidFill>
              <a:cs typeface="Arial" pitchFamily="34" charset="0"/>
            </a:endParaRPr>
          </a:p>
          <a:p>
            <a:r>
              <a:rPr lang="en-US" altLang="ko-KR" sz="1867" b="1" dirty="0">
                <a:solidFill>
                  <a:schemeClr val="bg1"/>
                </a:solidFill>
                <a:cs typeface="Arial" pitchFamily="34" charset="0"/>
              </a:rPr>
              <a:t>Date:07-08-2022 </a:t>
            </a:r>
            <a:endParaRPr lang="ko-KR" altLang="en-US" sz="1867" b="1" dirty="0">
              <a:solidFill>
                <a:schemeClr val="bg1"/>
              </a:solidFill>
              <a:cs typeface="Arial" pitchFamily="34" charset="0"/>
            </a:endParaRPr>
          </a:p>
        </p:txBody>
      </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500" dirty="0"/>
              <a:t>DATA PROCESSING- </a:t>
            </a:r>
            <a:r>
              <a:rPr lang="en-US" sz="3500" dirty="0">
                <a:solidFill>
                  <a:srgbClr val="FFC000"/>
                </a:solidFill>
              </a:rPr>
              <a:t>CHECKING</a:t>
            </a:r>
            <a:r>
              <a:rPr lang="en-US" sz="3500" dirty="0"/>
              <a:t> </a:t>
            </a:r>
            <a:r>
              <a:rPr lang="en-US" sz="3500" dirty="0">
                <a:solidFill>
                  <a:srgbClr val="00B0F0"/>
                </a:solidFill>
              </a:rPr>
              <a:t>FOR</a:t>
            </a:r>
            <a:r>
              <a:rPr lang="en-US" sz="3500" dirty="0"/>
              <a:t> </a:t>
            </a:r>
            <a:r>
              <a:rPr lang="en-US" sz="3500" dirty="0">
                <a:solidFill>
                  <a:srgbClr val="92D050"/>
                </a:solidFill>
              </a:rPr>
              <a:t>OUTLIERS</a:t>
            </a:r>
            <a:endParaRPr lang="en-US" sz="3500" dirty="0"/>
          </a:p>
        </p:txBody>
      </p:sp>
      <p:grpSp>
        <p:nvGrpSpPr>
          <p:cNvPr id="24"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25"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6"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9AFD090F-87D2-421D-9110-2213CA5959A9}"/>
              </a:ext>
            </a:extLst>
          </p:cNvPr>
          <p:cNvGrpSpPr/>
          <p:nvPr/>
        </p:nvGrpSpPr>
        <p:grpSpPr>
          <a:xfrm>
            <a:off x="9213931" y="943247"/>
            <a:ext cx="2809394" cy="2748146"/>
            <a:chOff x="-475010" y="1129566"/>
            <a:chExt cx="3859356" cy="2748146"/>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384722"/>
              <a:ext cx="3845322" cy="249299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 have used different types of techniques to visualize outliers on numerical </a:t>
              </a:r>
              <a:r>
                <a:rPr lang="en-US" altLang="ko-KR" sz="1200" dirty="0" err="1">
                  <a:solidFill>
                    <a:schemeClr val="tx1">
                      <a:lumMod val="75000"/>
                      <a:lumOff val="25000"/>
                    </a:schemeClr>
                  </a:solidFill>
                  <a:cs typeface="Arial" pitchFamily="34" charset="0"/>
                </a:rPr>
                <a:t>fetures</a:t>
              </a:r>
              <a:r>
                <a:rPr lang="en-US" altLang="ko-KR" sz="1200" dirty="0">
                  <a:solidFill>
                    <a:schemeClr val="tx1">
                      <a:lumMod val="75000"/>
                      <a:lumOff val="25000"/>
                    </a:schemeClr>
                  </a:solidFill>
                  <a:cs typeface="Arial" pitchFamily="34" charset="0"/>
                </a:rPr>
                <a:t> and the results are not good </a:t>
              </a:r>
              <a:r>
                <a:rPr lang="en-US" altLang="ko-KR" sz="1200" dirty="0" err="1">
                  <a:solidFill>
                    <a:schemeClr val="tx1">
                      <a:lumMod val="75000"/>
                      <a:lumOff val="25000"/>
                    </a:schemeClr>
                  </a:solidFill>
                  <a:cs typeface="Arial" pitchFamily="34" charset="0"/>
                </a:rPr>
                <a:t>sice</a:t>
              </a:r>
              <a:r>
                <a:rPr lang="en-US" altLang="ko-KR" sz="1200" dirty="0">
                  <a:solidFill>
                    <a:schemeClr val="tx1">
                      <a:lumMod val="75000"/>
                      <a:lumOff val="25000"/>
                    </a:schemeClr>
                  </a:solidFill>
                  <a:cs typeface="Arial" pitchFamily="34" charset="0"/>
                </a:rPr>
                <a:t> all the feature consists of </a:t>
              </a:r>
              <a:r>
                <a:rPr lang="en-US" altLang="ko-KR" sz="1200" dirty="0" err="1">
                  <a:solidFill>
                    <a:schemeClr val="tx1">
                      <a:lumMod val="75000"/>
                      <a:lumOff val="25000"/>
                    </a:schemeClr>
                  </a:solidFill>
                  <a:cs typeface="Arial" pitchFamily="34" charset="0"/>
                </a:rPr>
                <a:t>alot</a:t>
              </a:r>
              <a:r>
                <a:rPr lang="en-US" altLang="ko-KR" sz="1200" dirty="0">
                  <a:solidFill>
                    <a:schemeClr val="tx1">
                      <a:lumMod val="75000"/>
                      <a:lumOff val="25000"/>
                    </a:schemeClr>
                  </a:solidFill>
                  <a:cs typeface="Arial" pitchFamily="34" charset="0"/>
                </a:rPr>
                <a:t> of outliers and as the outliers are more we cannot remove them so we will try different techniques to eliminate them.</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The distribution plot and </a:t>
              </a:r>
              <a:r>
                <a:rPr lang="en-US" altLang="ko-KR" sz="1200" dirty="0" err="1">
                  <a:solidFill>
                    <a:schemeClr val="tx1">
                      <a:lumMod val="75000"/>
                      <a:lumOff val="25000"/>
                    </a:schemeClr>
                  </a:solidFill>
                  <a:cs typeface="Arial" pitchFamily="34" charset="0"/>
                </a:rPr>
                <a:t>qqplot</a:t>
              </a:r>
              <a:r>
                <a:rPr lang="en-US" altLang="ko-KR" sz="1200" dirty="0">
                  <a:solidFill>
                    <a:schemeClr val="tx1">
                      <a:lumMod val="75000"/>
                      <a:lumOff val="25000"/>
                    </a:schemeClr>
                  </a:solidFill>
                  <a:cs typeface="Arial" pitchFamily="34" charset="0"/>
                </a:rPr>
                <a:t> shows the variables are not </a:t>
              </a:r>
              <a:r>
                <a:rPr lang="en-US" altLang="ko-KR" sz="1200" dirty="0" err="1">
                  <a:solidFill>
                    <a:schemeClr val="tx1">
                      <a:lumMod val="75000"/>
                      <a:lumOff val="25000"/>
                    </a:schemeClr>
                  </a:solidFill>
                  <a:cs typeface="Arial" pitchFamily="34" charset="0"/>
                </a:rPr>
                <a:t>normalliy</a:t>
              </a:r>
              <a:r>
                <a:rPr lang="en-US" altLang="ko-KR" sz="1200" dirty="0">
                  <a:solidFill>
                    <a:schemeClr val="tx1">
                      <a:lumMod val="75000"/>
                      <a:lumOff val="25000"/>
                    </a:schemeClr>
                  </a:solidFill>
                  <a:cs typeface="Arial" pitchFamily="34" charset="0"/>
                </a:rPr>
                <a:t> distributed.</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Most of them have a positive skewness..</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766619" y="933589"/>
            <a:ext cx="10583888" cy="51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0F82921-5A88-83AD-75C2-0D48D1400FFC}"/>
              </a:ext>
            </a:extLst>
          </p:cNvPr>
          <p:cNvSpPr/>
          <p:nvPr/>
        </p:nvSpPr>
        <p:spPr>
          <a:xfrm flipH="1">
            <a:off x="5407513" y="5923776"/>
            <a:ext cx="412376" cy="254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3F1C98-63B5-8EC6-79AF-151C8F3A50D8}"/>
              </a:ext>
            </a:extLst>
          </p:cNvPr>
          <p:cNvPicPr>
            <a:picLocks noChangeAspect="1"/>
          </p:cNvPicPr>
          <p:nvPr/>
        </p:nvPicPr>
        <p:blipFill>
          <a:blip r:embed="rId2"/>
          <a:stretch>
            <a:fillRect/>
          </a:stretch>
        </p:blipFill>
        <p:spPr>
          <a:xfrm>
            <a:off x="168675" y="1078562"/>
            <a:ext cx="3016331" cy="3154483"/>
          </a:xfrm>
          <a:prstGeom prst="rect">
            <a:avLst/>
          </a:prstGeom>
        </p:spPr>
      </p:pic>
      <p:pic>
        <p:nvPicPr>
          <p:cNvPr id="6" name="Picture 5">
            <a:extLst>
              <a:ext uri="{FF2B5EF4-FFF2-40B4-BE49-F238E27FC236}">
                <a16:creationId xmlns:a16="http://schemas.microsoft.com/office/drawing/2014/main" id="{B128E7F1-45C5-29A6-863E-C0E71519A79E}"/>
              </a:ext>
            </a:extLst>
          </p:cNvPr>
          <p:cNvPicPr>
            <a:picLocks noChangeAspect="1"/>
          </p:cNvPicPr>
          <p:nvPr/>
        </p:nvPicPr>
        <p:blipFill>
          <a:blip r:embed="rId3"/>
          <a:stretch>
            <a:fillRect/>
          </a:stretch>
        </p:blipFill>
        <p:spPr>
          <a:xfrm>
            <a:off x="2930853" y="1033352"/>
            <a:ext cx="2908132" cy="3102610"/>
          </a:xfrm>
          <a:prstGeom prst="rect">
            <a:avLst/>
          </a:prstGeom>
        </p:spPr>
      </p:pic>
      <p:pic>
        <p:nvPicPr>
          <p:cNvPr id="11" name="Picture 10">
            <a:extLst>
              <a:ext uri="{FF2B5EF4-FFF2-40B4-BE49-F238E27FC236}">
                <a16:creationId xmlns:a16="http://schemas.microsoft.com/office/drawing/2014/main" id="{BA5D340F-A07F-6376-148F-0A00D2D2F958}"/>
              </a:ext>
            </a:extLst>
          </p:cNvPr>
          <p:cNvPicPr>
            <a:picLocks noChangeAspect="1"/>
          </p:cNvPicPr>
          <p:nvPr/>
        </p:nvPicPr>
        <p:blipFill>
          <a:blip r:embed="rId4"/>
          <a:stretch>
            <a:fillRect/>
          </a:stretch>
        </p:blipFill>
        <p:spPr>
          <a:xfrm>
            <a:off x="262157" y="4255545"/>
            <a:ext cx="2809394" cy="2475568"/>
          </a:xfrm>
          <a:prstGeom prst="rect">
            <a:avLst/>
          </a:prstGeom>
        </p:spPr>
      </p:pic>
      <p:pic>
        <p:nvPicPr>
          <p:cNvPr id="13" name="Picture 12">
            <a:extLst>
              <a:ext uri="{FF2B5EF4-FFF2-40B4-BE49-F238E27FC236}">
                <a16:creationId xmlns:a16="http://schemas.microsoft.com/office/drawing/2014/main" id="{F5832FF0-5DC7-64EA-ECEF-EF1FA0F191B2}"/>
              </a:ext>
            </a:extLst>
          </p:cNvPr>
          <p:cNvPicPr>
            <a:picLocks noChangeAspect="1"/>
          </p:cNvPicPr>
          <p:nvPr/>
        </p:nvPicPr>
        <p:blipFill>
          <a:blip r:embed="rId5"/>
          <a:stretch>
            <a:fillRect/>
          </a:stretch>
        </p:blipFill>
        <p:spPr>
          <a:xfrm>
            <a:off x="3046438" y="4240303"/>
            <a:ext cx="2773451" cy="2490810"/>
          </a:xfrm>
          <a:prstGeom prst="rect">
            <a:avLst/>
          </a:prstGeom>
        </p:spPr>
      </p:pic>
      <p:pic>
        <p:nvPicPr>
          <p:cNvPr id="21" name="Picture 20">
            <a:extLst>
              <a:ext uri="{FF2B5EF4-FFF2-40B4-BE49-F238E27FC236}">
                <a16:creationId xmlns:a16="http://schemas.microsoft.com/office/drawing/2014/main" id="{726CF243-3699-9E53-02F5-14C1A74EEA83}"/>
              </a:ext>
            </a:extLst>
          </p:cNvPr>
          <p:cNvPicPr>
            <a:picLocks noChangeAspect="1"/>
          </p:cNvPicPr>
          <p:nvPr/>
        </p:nvPicPr>
        <p:blipFill>
          <a:blip r:embed="rId6"/>
          <a:stretch>
            <a:fillRect/>
          </a:stretch>
        </p:blipFill>
        <p:spPr>
          <a:xfrm>
            <a:off x="5849201" y="1168295"/>
            <a:ext cx="2647655" cy="2883752"/>
          </a:xfrm>
          <a:prstGeom prst="rect">
            <a:avLst/>
          </a:prstGeom>
        </p:spPr>
      </p:pic>
      <p:pic>
        <p:nvPicPr>
          <p:cNvPr id="28" name="Picture 27">
            <a:extLst>
              <a:ext uri="{FF2B5EF4-FFF2-40B4-BE49-F238E27FC236}">
                <a16:creationId xmlns:a16="http://schemas.microsoft.com/office/drawing/2014/main" id="{F0DCD2A7-D26C-4730-B661-3E6DD67DA06C}"/>
              </a:ext>
            </a:extLst>
          </p:cNvPr>
          <p:cNvPicPr>
            <a:picLocks noChangeAspect="1"/>
          </p:cNvPicPr>
          <p:nvPr/>
        </p:nvPicPr>
        <p:blipFill>
          <a:blip r:embed="rId7"/>
          <a:stretch>
            <a:fillRect/>
          </a:stretch>
        </p:blipFill>
        <p:spPr>
          <a:xfrm>
            <a:off x="5792330" y="4052048"/>
            <a:ext cx="2693549" cy="2743200"/>
          </a:xfrm>
          <a:prstGeom prst="rect">
            <a:avLst/>
          </a:prstGeom>
        </p:spPr>
      </p:pic>
      <p:pic>
        <p:nvPicPr>
          <p:cNvPr id="38" name="Picture 37">
            <a:extLst>
              <a:ext uri="{FF2B5EF4-FFF2-40B4-BE49-F238E27FC236}">
                <a16:creationId xmlns:a16="http://schemas.microsoft.com/office/drawing/2014/main" id="{B5C107E6-D05B-F2C7-6270-E6CD4CC9F8C7}"/>
              </a:ext>
            </a:extLst>
          </p:cNvPr>
          <p:cNvPicPr>
            <a:picLocks noChangeAspect="1"/>
          </p:cNvPicPr>
          <p:nvPr/>
        </p:nvPicPr>
        <p:blipFill>
          <a:blip r:embed="rId8"/>
          <a:stretch>
            <a:fillRect/>
          </a:stretch>
        </p:blipFill>
        <p:spPr>
          <a:xfrm>
            <a:off x="8601780" y="3697835"/>
            <a:ext cx="2464905" cy="2308471"/>
          </a:xfrm>
          <a:prstGeom prst="rect">
            <a:avLst/>
          </a:prstGeom>
        </p:spPr>
      </p:pic>
    </p:spTree>
    <p:extLst>
      <p:ext uri="{BB962C8B-B14F-4D97-AF65-F5344CB8AC3E}">
        <p14:creationId xmlns:p14="http://schemas.microsoft.com/office/powerpoint/2010/main" val="369297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3000" dirty="0"/>
              <a:t>DATA PROCESSING- </a:t>
            </a:r>
            <a:r>
              <a:rPr lang="en-US" sz="3000" dirty="0">
                <a:solidFill>
                  <a:srgbClr val="FFC000"/>
                </a:solidFill>
              </a:rPr>
              <a:t>FEATURE</a:t>
            </a:r>
            <a:r>
              <a:rPr lang="en-US" sz="3000" dirty="0"/>
              <a:t> </a:t>
            </a:r>
            <a:r>
              <a:rPr lang="en-US" sz="3000" dirty="0">
                <a:solidFill>
                  <a:srgbClr val="00B0F0"/>
                </a:solidFill>
              </a:rPr>
              <a:t>EXPLORATION</a:t>
            </a:r>
            <a:r>
              <a:rPr lang="en-US" sz="3000" dirty="0"/>
              <a:t> </a:t>
            </a:r>
            <a:r>
              <a:rPr lang="en-US" sz="3000" dirty="0">
                <a:solidFill>
                  <a:srgbClr val="92D050"/>
                </a:solidFill>
              </a:rPr>
              <a:t>ON REGPLOT</a:t>
            </a:r>
            <a:endParaRPr lang="en-US" sz="3000" dirty="0"/>
          </a:p>
        </p:txBody>
      </p:sp>
      <p:grpSp>
        <p:nvGrpSpPr>
          <p:cNvPr id="17" name="Group 16">
            <a:extLst>
              <a:ext uri="{FF2B5EF4-FFF2-40B4-BE49-F238E27FC236}">
                <a16:creationId xmlns:a16="http://schemas.microsoft.com/office/drawing/2014/main" id="{9AFD090F-87D2-421D-9110-2213CA5959A9}"/>
              </a:ext>
            </a:extLst>
          </p:cNvPr>
          <p:cNvGrpSpPr/>
          <p:nvPr/>
        </p:nvGrpSpPr>
        <p:grpSpPr>
          <a:xfrm>
            <a:off x="9213931" y="943247"/>
            <a:ext cx="2809394" cy="2378814"/>
            <a:chOff x="-475010" y="1129566"/>
            <a:chExt cx="3859356" cy="2378814"/>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384722"/>
              <a:ext cx="3845322" cy="2123658"/>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From </a:t>
              </a:r>
              <a:r>
                <a:rPr lang="en-US" altLang="ko-KR" sz="1200" dirty="0" err="1">
                  <a:solidFill>
                    <a:schemeClr val="tx1">
                      <a:lumMod val="75000"/>
                      <a:lumOff val="25000"/>
                    </a:schemeClr>
                  </a:solidFill>
                  <a:cs typeface="Arial" pitchFamily="34" charset="0"/>
                </a:rPr>
                <a:t>regplot</a:t>
              </a:r>
              <a:r>
                <a:rPr lang="en-US" altLang="ko-KR" sz="1200" dirty="0">
                  <a:solidFill>
                    <a:schemeClr val="tx1">
                      <a:lumMod val="75000"/>
                      <a:lumOff val="25000"/>
                    </a:schemeClr>
                  </a:solidFill>
                  <a:cs typeface="Arial" pitchFamily="34" charset="0"/>
                </a:rPr>
                <a:t>, we have compare each variables with the target variable. Only '</a:t>
              </a:r>
              <a:r>
                <a:rPr lang="en-US" altLang="ko-KR" sz="1200" dirty="0" err="1">
                  <a:solidFill>
                    <a:schemeClr val="tx1">
                      <a:lumMod val="75000"/>
                      <a:lumOff val="25000"/>
                    </a:schemeClr>
                  </a:solidFill>
                  <a:cs typeface="Arial" pitchFamily="34" charset="0"/>
                </a:rPr>
                <a:t>mean_paragraph_len</a:t>
              </a:r>
              <a:r>
                <a:rPr lang="en-US" altLang="ko-KR" sz="1200" dirty="0">
                  <a:solidFill>
                    <a:schemeClr val="tx1">
                      <a:lumMod val="75000"/>
                      <a:lumOff val="25000"/>
                    </a:schemeClr>
                  </a:solidFill>
                  <a:cs typeface="Arial" pitchFamily="34" charset="0"/>
                </a:rPr>
                <a:t>' &amp; 'product' are giving linear relation as it increases.'sender','day_of_week','is_weekend','is_image','is_personalised'&amp; '</a:t>
              </a:r>
              <a:r>
                <a:rPr lang="en-US" altLang="ko-KR" sz="1200" dirty="0" err="1">
                  <a:solidFill>
                    <a:schemeClr val="tx1">
                      <a:lumMod val="75000"/>
                      <a:lumOff val="25000"/>
                    </a:schemeClr>
                  </a:solidFill>
                  <a:cs typeface="Arial" pitchFamily="34" charset="0"/>
                </a:rPr>
                <a:t>mean_CTA_len</a:t>
              </a:r>
              <a:r>
                <a:rPr lang="en-US" altLang="ko-KR" sz="1200" dirty="0">
                  <a:solidFill>
                    <a:schemeClr val="tx1">
                      <a:lumMod val="75000"/>
                      <a:lumOff val="25000"/>
                    </a:schemeClr>
                  </a:solidFill>
                  <a:cs typeface="Arial" pitchFamily="34" charset="0"/>
                </a:rPr>
                <a:t>' is uniform to our target variable. Rest all other variables are showing negative relation with target variable.</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766619" y="933589"/>
            <a:ext cx="10583888" cy="51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077C022-40F9-861D-88DD-2F2A988A6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183"/>
            <a:ext cx="2065592" cy="152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24F242C-6F89-C4E4-F629-A49B088ED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593" y="1063757"/>
            <a:ext cx="2255396" cy="15416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1AB2A4F-44B8-D604-90D3-45DDC1F90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990" y="1001329"/>
            <a:ext cx="2402539" cy="16422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51A8231-21E8-5A6D-1C47-9CAA89DE3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529" y="919163"/>
            <a:ext cx="2575103" cy="17243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D4AAED5-3861-0FA5-9E85-2C3DCB7C7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532810"/>
            <a:ext cx="2055376" cy="14049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E8DBC6F4-9CDD-2D5F-619A-C3EA79E8A4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5592" y="2532811"/>
            <a:ext cx="2237469" cy="141189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267C456-2492-4BE3-3CAE-8E74F6E975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990" y="2525893"/>
            <a:ext cx="2384610" cy="14655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6C166356-A65C-31F9-6B24-7806A0989D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1306" y="2532810"/>
            <a:ext cx="2402540" cy="164220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3CED8EC7-041E-0C91-39FC-B34A024EB6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3956096"/>
            <a:ext cx="2055376" cy="16422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AEAB88CB-630F-EB0E-4A78-55C54B5BEE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3800" y="3917948"/>
            <a:ext cx="2255396" cy="154162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C6886B8E-DDEA-1992-D0E1-180D1A6ECE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3275" y="3869901"/>
            <a:ext cx="2402541" cy="154162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E3CA0BD6-F9BA-AE26-C709-6B315C14FF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5600" y="3987701"/>
            <a:ext cx="2518246" cy="147280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FA94ADF3-3567-8EBD-A27E-BD5DE7AD89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29" y="5424320"/>
            <a:ext cx="1980627" cy="141189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87153D1E-E0D4-D474-D49C-C70F190ED1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6317" y="5368089"/>
            <a:ext cx="2147860" cy="1468122"/>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B1774ED4-2466-F18B-1F0D-E7423D7BEC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54177" y="5407869"/>
            <a:ext cx="2469352" cy="1475093"/>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BF873277-C1CD-F47E-40B7-149CDE469F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74139" y="5459574"/>
            <a:ext cx="2439791" cy="137663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F7AEFC30-F538-E4B7-9C25-EB898B6F9E0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64540" y="3463424"/>
            <a:ext cx="2632186" cy="266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1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25"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6"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9AFD090F-87D2-421D-9110-2213CA5959A9}"/>
              </a:ext>
            </a:extLst>
          </p:cNvPr>
          <p:cNvGrpSpPr/>
          <p:nvPr/>
        </p:nvGrpSpPr>
        <p:grpSpPr>
          <a:xfrm>
            <a:off x="311276" y="1106474"/>
            <a:ext cx="3678018" cy="1306728"/>
            <a:chOff x="-475010" y="1129566"/>
            <a:chExt cx="3859356" cy="1306728"/>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The grouping of the sender are divided into 12 parts.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On each different part we can see if sender of an email is 7 we can get a good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0" y="102300"/>
            <a:ext cx="11573197" cy="971961"/>
          </a:xfrm>
        </p:spPr>
        <p:txBody>
          <a:bodyPr/>
          <a:lstStyle/>
          <a:p>
            <a:r>
              <a:rPr lang="en-US" sz="3000" dirty="0"/>
              <a:t>DATA PROCESSING- </a:t>
            </a:r>
            <a:r>
              <a:rPr lang="en-US" sz="3000" dirty="0">
                <a:solidFill>
                  <a:srgbClr val="FFC000"/>
                </a:solidFill>
              </a:rPr>
              <a:t>FEATURE</a:t>
            </a:r>
            <a:r>
              <a:rPr lang="en-US" sz="3000" dirty="0"/>
              <a:t> </a:t>
            </a:r>
            <a:r>
              <a:rPr lang="en-US" sz="3000" dirty="0">
                <a:solidFill>
                  <a:srgbClr val="00B0F0"/>
                </a:solidFill>
              </a:rPr>
              <a:t>EXPLORATION</a:t>
            </a:r>
            <a:r>
              <a:rPr lang="en-US" sz="3000" dirty="0"/>
              <a:t> </a:t>
            </a:r>
            <a:r>
              <a:rPr lang="en-US" sz="3000" dirty="0">
                <a:solidFill>
                  <a:srgbClr val="92D050"/>
                </a:solidFill>
              </a:rPr>
              <a:t>ON BAR PLOT</a:t>
            </a:r>
            <a:endParaRPr lang="en-US" sz="3000" dirty="0"/>
          </a:p>
        </p:txBody>
      </p:sp>
      <p:pic>
        <p:nvPicPr>
          <p:cNvPr id="4098" name="Picture 2">
            <a:extLst>
              <a:ext uri="{FF2B5EF4-FFF2-40B4-BE49-F238E27FC236}">
                <a16:creationId xmlns:a16="http://schemas.microsoft.com/office/drawing/2014/main" id="{CD04C2E0-5F27-CA48-7763-CB2D29434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6547"/>
            <a:ext cx="4054764" cy="18364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012948B-D187-3E51-B62E-6B8262D1F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764" y="2248128"/>
            <a:ext cx="4054764" cy="173484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8B71111-6F11-7815-B1E3-003284FFADEA}"/>
              </a:ext>
            </a:extLst>
          </p:cNvPr>
          <p:cNvGrpSpPr/>
          <p:nvPr/>
        </p:nvGrpSpPr>
        <p:grpSpPr>
          <a:xfrm>
            <a:off x="4133609" y="1074261"/>
            <a:ext cx="3678018" cy="752730"/>
            <a:chOff x="-475010" y="1129566"/>
            <a:chExt cx="3859356" cy="752730"/>
          </a:xfrm>
        </p:grpSpPr>
        <p:sp>
          <p:nvSpPr>
            <p:cNvPr id="29" name="TextBox 28">
              <a:extLst>
                <a:ext uri="{FF2B5EF4-FFF2-40B4-BE49-F238E27FC236}">
                  <a16:creationId xmlns:a16="http://schemas.microsoft.com/office/drawing/2014/main" id="{148132AC-5916-B6D5-DA6D-3FC7C5121611}"/>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7C4DC0A-27FD-62B3-3801-7720B50452FD}"/>
                </a:ext>
              </a:extLst>
            </p:cNvPr>
            <p:cNvSpPr txBox="1"/>
            <p:nvPr/>
          </p:nvSpPr>
          <p:spPr>
            <a:xfrm>
              <a:off x="-475010" y="1420631"/>
              <a:ext cx="3845322"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From the below bar plot if the email is sent on 5th day or the 6th day we can get good click rate.</a:t>
              </a:r>
            </a:p>
          </p:txBody>
        </p:sp>
      </p:grpSp>
      <p:pic>
        <p:nvPicPr>
          <p:cNvPr id="4102" name="Picture 6">
            <a:extLst>
              <a:ext uri="{FF2B5EF4-FFF2-40B4-BE49-F238E27FC236}">
                <a16:creationId xmlns:a16="http://schemas.microsoft.com/office/drawing/2014/main" id="{689D4557-BB76-3682-75E4-0B06E922D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74" y="2248128"/>
            <a:ext cx="3916866" cy="1734847"/>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1AB6A153-1AFB-F2B1-9036-2220B440AD9D}"/>
              </a:ext>
            </a:extLst>
          </p:cNvPr>
          <p:cNvGrpSpPr/>
          <p:nvPr/>
        </p:nvGrpSpPr>
        <p:grpSpPr>
          <a:xfrm>
            <a:off x="8307798" y="1139827"/>
            <a:ext cx="3678018" cy="937396"/>
            <a:chOff x="-475010" y="1129566"/>
            <a:chExt cx="3859356" cy="937396"/>
          </a:xfrm>
        </p:grpSpPr>
        <p:sp>
          <p:nvSpPr>
            <p:cNvPr id="33" name="TextBox 32">
              <a:extLst>
                <a:ext uri="{FF2B5EF4-FFF2-40B4-BE49-F238E27FC236}">
                  <a16:creationId xmlns:a16="http://schemas.microsoft.com/office/drawing/2014/main" id="{FBEA79C5-653E-DFF3-74C3-BA21C0C0289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F79978F4-4394-65D1-E8B5-53DE74ED1E5A}"/>
                </a:ext>
              </a:extLst>
            </p:cNvPr>
            <p:cNvSpPr txBox="1"/>
            <p:nvPr/>
          </p:nvSpPr>
          <p:spPr>
            <a:xfrm>
              <a:off x="-475010" y="1420631"/>
              <a:ext cx="3845322"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So yes, if the email is sent on weekend we are sure to get a good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That's what we have seen under the day of week as well..</a:t>
              </a:r>
            </a:p>
          </p:txBody>
        </p:sp>
      </p:grpSp>
      <p:pic>
        <p:nvPicPr>
          <p:cNvPr id="4104" name="Picture 8">
            <a:extLst>
              <a:ext uri="{FF2B5EF4-FFF2-40B4-BE49-F238E27FC236}">
                <a16:creationId xmlns:a16="http://schemas.microsoft.com/office/drawing/2014/main" id="{62321D03-F19C-CF3F-2ADF-FF05B5F60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9" y="3843155"/>
            <a:ext cx="4108040" cy="2007245"/>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A74DA93-5B5D-95F1-272A-3228C06AEEFF}"/>
              </a:ext>
            </a:extLst>
          </p:cNvPr>
          <p:cNvGrpSpPr/>
          <p:nvPr/>
        </p:nvGrpSpPr>
        <p:grpSpPr>
          <a:xfrm>
            <a:off x="8188373" y="5761963"/>
            <a:ext cx="3678018" cy="1033983"/>
            <a:chOff x="-565720" y="1005019"/>
            <a:chExt cx="3859356" cy="1033983"/>
          </a:xfrm>
        </p:grpSpPr>
        <p:sp>
          <p:nvSpPr>
            <p:cNvPr id="36" name="TextBox 35">
              <a:extLst>
                <a:ext uri="{FF2B5EF4-FFF2-40B4-BE49-F238E27FC236}">
                  <a16:creationId xmlns:a16="http://schemas.microsoft.com/office/drawing/2014/main" id="{2E725903-7891-5B41-AC60-32242E6BA7F3}"/>
                </a:ext>
              </a:extLst>
            </p:cNvPr>
            <p:cNvSpPr txBox="1"/>
            <p:nvPr/>
          </p:nvSpPr>
          <p:spPr>
            <a:xfrm>
              <a:off x="-565720" y="1005019"/>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04E46662-61AC-EA11-9ED3-53EF10D69693}"/>
                </a:ext>
              </a:extLst>
            </p:cNvPr>
            <p:cNvSpPr txBox="1"/>
            <p:nvPr/>
          </p:nvSpPr>
          <p:spPr>
            <a:xfrm>
              <a:off x="-558703" y="1254172"/>
              <a:ext cx="3845322" cy="784830"/>
            </a:xfrm>
            <a:prstGeom prst="rect">
              <a:avLst/>
            </a:prstGeom>
            <a:noFill/>
          </p:spPr>
          <p:txBody>
            <a:bodyPr wrap="square" rtlCol="0">
              <a:spAutoFit/>
            </a:bodyPr>
            <a:lstStyle/>
            <a:p>
              <a:pPr marL="171450" indent="-171450">
                <a:buFont typeface="Arial" panose="020B0604020202020204" pitchFamily="34" charset="0"/>
                <a:buChar char="•"/>
              </a:pPr>
              <a:r>
                <a:rPr lang="en-US" altLang="ko-KR" sz="900" dirty="0">
                  <a:solidFill>
                    <a:schemeClr val="tx1">
                      <a:lumMod val="75000"/>
                      <a:lumOff val="25000"/>
                    </a:schemeClr>
                  </a:solidFill>
                  <a:cs typeface="Arial" pitchFamily="34" charset="0"/>
                </a:rPr>
                <a:t>On an average we can get good click rate except for the no of image is 4, we need to find why they are not giving us good result may be because of body </a:t>
              </a:r>
              <a:r>
                <a:rPr lang="en-US" altLang="ko-KR" sz="900" dirty="0" err="1">
                  <a:solidFill>
                    <a:schemeClr val="tx1">
                      <a:lumMod val="75000"/>
                      <a:lumOff val="25000"/>
                    </a:schemeClr>
                  </a:solidFill>
                  <a:cs typeface="Arial" pitchFamily="34" charset="0"/>
                </a:rPr>
                <a:t>len</a:t>
              </a:r>
              <a:r>
                <a:rPr lang="en-US" altLang="ko-KR" sz="900" dirty="0">
                  <a:solidFill>
                    <a:schemeClr val="tx1">
                      <a:lumMod val="75000"/>
                      <a:lumOff val="25000"/>
                    </a:schemeClr>
                  </a:solidFill>
                  <a:cs typeface="Arial" pitchFamily="34" charset="0"/>
                </a:rPr>
                <a:t> or some other factors. The company should change the structure of the email if it consists the 4 image to more fascinate the customer.</a:t>
              </a:r>
            </a:p>
          </p:txBody>
        </p:sp>
      </p:grpSp>
      <p:pic>
        <p:nvPicPr>
          <p:cNvPr id="4106" name="Picture 10">
            <a:extLst>
              <a:ext uri="{FF2B5EF4-FFF2-40B4-BE49-F238E27FC236}">
                <a16:creationId xmlns:a16="http://schemas.microsoft.com/office/drawing/2014/main" id="{8DC03D2F-2AF3-279E-01FC-13737238E1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5956" y="3843155"/>
            <a:ext cx="3993572" cy="200724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9F6DBAFF-F57E-8C54-587F-3CF5DA0CD1F2}"/>
              </a:ext>
            </a:extLst>
          </p:cNvPr>
          <p:cNvGrpSpPr/>
          <p:nvPr/>
        </p:nvGrpSpPr>
        <p:grpSpPr>
          <a:xfrm>
            <a:off x="4115956" y="5627103"/>
            <a:ext cx="3756863" cy="1248960"/>
            <a:chOff x="-539219" y="937867"/>
            <a:chExt cx="3942088" cy="1248960"/>
          </a:xfrm>
        </p:grpSpPr>
        <p:sp>
          <p:nvSpPr>
            <p:cNvPr id="39" name="TextBox 38">
              <a:extLst>
                <a:ext uri="{FF2B5EF4-FFF2-40B4-BE49-F238E27FC236}">
                  <a16:creationId xmlns:a16="http://schemas.microsoft.com/office/drawing/2014/main" id="{1767BB44-FD4F-504B-BA26-6B822E291FA0}"/>
                </a:ext>
              </a:extLst>
            </p:cNvPr>
            <p:cNvSpPr txBox="1"/>
            <p:nvPr/>
          </p:nvSpPr>
          <p:spPr>
            <a:xfrm>
              <a:off x="-456487" y="937867"/>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A87F5C74-0F37-ACCE-2375-A0641ACD0C65}"/>
                </a:ext>
              </a:extLst>
            </p:cNvPr>
            <p:cNvSpPr txBox="1"/>
            <p:nvPr/>
          </p:nvSpPr>
          <p:spPr>
            <a:xfrm>
              <a:off x="-539219" y="1171164"/>
              <a:ext cx="3845322"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If the product of an email is related to 27th the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will be high. Than on 22nd, 36th and 40th product we can get good amount of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The company should focus on these product to get good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from the customer.</a:t>
              </a:r>
            </a:p>
          </p:txBody>
        </p:sp>
      </p:grpSp>
      <p:pic>
        <p:nvPicPr>
          <p:cNvPr id="4108" name="Picture 12">
            <a:extLst>
              <a:ext uri="{FF2B5EF4-FFF2-40B4-BE49-F238E27FC236}">
                <a16:creationId xmlns:a16="http://schemas.microsoft.com/office/drawing/2014/main" id="{A64F6949-6AC4-63E0-A1B7-2189C54C03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1777" y="3879265"/>
            <a:ext cx="3993572" cy="200724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FA93D8B0-603B-750A-2E9D-52627C87027B}"/>
              </a:ext>
            </a:extLst>
          </p:cNvPr>
          <p:cNvGrpSpPr/>
          <p:nvPr/>
        </p:nvGrpSpPr>
        <p:grpSpPr>
          <a:xfrm>
            <a:off x="239161" y="5918003"/>
            <a:ext cx="3678018" cy="752730"/>
            <a:chOff x="-475010" y="1129566"/>
            <a:chExt cx="3859356" cy="752730"/>
          </a:xfrm>
        </p:grpSpPr>
        <p:sp>
          <p:nvSpPr>
            <p:cNvPr id="42" name="TextBox 41">
              <a:extLst>
                <a:ext uri="{FF2B5EF4-FFF2-40B4-BE49-F238E27FC236}">
                  <a16:creationId xmlns:a16="http://schemas.microsoft.com/office/drawing/2014/main" id="{DED80286-30D8-2371-D74A-D02096E4DAE9}"/>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AC2FF32D-557A-9FED-C903-CE13379B59BE}"/>
                </a:ext>
              </a:extLst>
            </p:cNvPr>
            <p:cNvSpPr txBox="1"/>
            <p:nvPr/>
          </p:nvSpPr>
          <p:spPr>
            <a:xfrm>
              <a:off x="-475010" y="1420631"/>
              <a:ext cx="3845322"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If the product is related to 7th category we can get good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a:t>
              </a:r>
            </a:p>
          </p:txBody>
        </p:sp>
      </p:grpSp>
    </p:spTree>
    <p:extLst>
      <p:ext uri="{BB962C8B-B14F-4D97-AF65-F5344CB8AC3E}">
        <p14:creationId xmlns:p14="http://schemas.microsoft.com/office/powerpoint/2010/main" val="217026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25"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6"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9AFD090F-87D2-421D-9110-2213CA5959A9}"/>
              </a:ext>
            </a:extLst>
          </p:cNvPr>
          <p:cNvGrpSpPr/>
          <p:nvPr/>
        </p:nvGrpSpPr>
        <p:grpSpPr>
          <a:xfrm>
            <a:off x="311276" y="1106474"/>
            <a:ext cx="3678018" cy="1122062"/>
            <a:chOff x="-475010" y="1129566"/>
            <a:chExt cx="3859356" cy="1122062"/>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So the customer are keen towards there </a:t>
              </a:r>
              <a:r>
                <a:rPr lang="en-US" altLang="ko-KR" sz="1200" dirty="0" err="1">
                  <a:solidFill>
                    <a:schemeClr val="tx1">
                      <a:lumMod val="75000"/>
                      <a:lumOff val="25000"/>
                    </a:schemeClr>
                  </a:solidFill>
                  <a:cs typeface="Arial" pitchFamily="34" charset="0"/>
                </a:rPr>
                <a:t>personalised</a:t>
              </a:r>
              <a:r>
                <a:rPr lang="en-US" altLang="ko-KR" sz="1200" dirty="0">
                  <a:solidFill>
                    <a:schemeClr val="tx1">
                      <a:lumMod val="75000"/>
                      <a:lumOff val="25000"/>
                    </a:schemeClr>
                  </a:solidFill>
                  <a:cs typeface="Arial" pitchFamily="34" charset="0"/>
                </a:rPr>
                <a:t> email, this is the nature of human being the things interested to them will be good for the company.</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0" y="166604"/>
            <a:ext cx="11573197" cy="907658"/>
          </a:xfrm>
        </p:spPr>
        <p:txBody>
          <a:bodyPr/>
          <a:lstStyle/>
          <a:p>
            <a:r>
              <a:rPr lang="en-US" sz="3000" dirty="0"/>
              <a:t>DATA PROCESSING- </a:t>
            </a:r>
            <a:r>
              <a:rPr lang="en-US" sz="3000" dirty="0">
                <a:solidFill>
                  <a:srgbClr val="FFC000"/>
                </a:solidFill>
              </a:rPr>
              <a:t>FEATURE</a:t>
            </a:r>
            <a:r>
              <a:rPr lang="en-US" sz="3000" dirty="0"/>
              <a:t> </a:t>
            </a:r>
            <a:r>
              <a:rPr lang="en-US" sz="3000" dirty="0">
                <a:solidFill>
                  <a:srgbClr val="00B0F0"/>
                </a:solidFill>
              </a:rPr>
              <a:t>EXPLORATION</a:t>
            </a:r>
            <a:r>
              <a:rPr lang="en-US" sz="3000" dirty="0"/>
              <a:t> </a:t>
            </a:r>
            <a:r>
              <a:rPr lang="en-US" sz="3000" dirty="0">
                <a:solidFill>
                  <a:srgbClr val="92D050"/>
                </a:solidFill>
              </a:rPr>
              <a:t>ON BAR PLOT</a:t>
            </a:r>
            <a:endParaRPr lang="en-US" sz="3000" dirty="0"/>
          </a:p>
        </p:txBody>
      </p:sp>
      <p:grpSp>
        <p:nvGrpSpPr>
          <p:cNvPr id="27" name="Group 26">
            <a:extLst>
              <a:ext uri="{FF2B5EF4-FFF2-40B4-BE49-F238E27FC236}">
                <a16:creationId xmlns:a16="http://schemas.microsoft.com/office/drawing/2014/main" id="{88B71111-6F11-7815-B1E3-003284FFADEA}"/>
              </a:ext>
            </a:extLst>
          </p:cNvPr>
          <p:cNvGrpSpPr/>
          <p:nvPr/>
        </p:nvGrpSpPr>
        <p:grpSpPr>
          <a:xfrm>
            <a:off x="4129331" y="1074261"/>
            <a:ext cx="3682296" cy="1222636"/>
            <a:chOff x="-479499" y="1129566"/>
            <a:chExt cx="3863845" cy="1222636"/>
          </a:xfrm>
        </p:grpSpPr>
        <p:sp>
          <p:nvSpPr>
            <p:cNvPr id="29" name="TextBox 28">
              <a:extLst>
                <a:ext uri="{FF2B5EF4-FFF2-40B4-BE49-F238E27FC236}">
                  <a16:creationId xmlns:a16="http://schemas.microsoft.com/office/drawing/2014/main" id="{148132AC-5916-B6D5-DA6D-3FC7C5121611}"/>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7C4DC0A-27FD-62B3-3801-7720B50452FD}"/>
                </a:ext>
              </a:extLst>
            </p:cNvPr>
            <p:cNvSpPr txBox="1"/>
            <p:nvPr/>
          </p:nvSpPr>
          <p:spPr>
            <a:xfrm>
              <a:off x="-479499" y="1336539"/>
              <a:ext cx="3845322"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Everything has been gone to worse, as </a:t>
              </a:r>
              <a:r>
                <a:rPr lang="en-US" altLang="ko-KR" sz="1200" dirty="0" err="1">
                  <a:solidFill>
                    <a:schemeClr val="tx1">
                      <a:lumMod val="75000"/>
                      <a:lumOff val="25000"/>
                    </a:schemeClr>
                  </a:solidFill>
                  <a:cs typeface="Arial" pitchFamily="34" charset="0"/>
                </a:rPr>
                <a:t>i</a:t>
              </a:r>
              <a:r>
                <a:rPr lang="en-US" altLang="ko-KR" sz="1200" dirty="0">
                  <a:solidFill>
                    <a:schemeClr val="tx1">
                      <a:lumMod val="75000"/>
                      <a:lumOff val="25000"/>
                    </a:schemeClr>
                  </a:solidFill>
                  <a:cs typeface="Arial" pitchFamily="34" charset="0"/>
                </a:rPr>
                <a:t> was thinking if there are more quote the people will enjoy more, but here its totally different the less the quotes in the email we can get good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a:t>
              </a:r>
            </a:p>
          </p:txBody>
        </p:sp>
      </p:grpSp>
      <p:grpSp>
        <p:nvGrpSpPr>
          <p:cNvPr id="31" name="Group 30">
            <a:extLst>
              <a:ext uri="{FF2B5EF4-FFF2-40B4-BE49-F238E27FC236}">
                <a16:creationId xmlns:a16="http://schemas.microsoft.com/office/drawing/2014/main" id="{1AB6A153-1AFB-F2B1-9036-2220B440AD9D}"/>
              </a:ext>
            </a:extLst>
          </p:cNvPr>
          <p:cNvGrpSpPr/>
          <p:nvPr/>
        </p:nvGrpSpPr>
        <p:grpSpPr>
          <a:xfrm>
            <a:off x="8307798" y="1139827"/>
            <a:ext cx="3678018" cy="937396"/>
            <a:chOff x="-475010" y="1129566"/>
            <a:chExt cx="3859356" cy="937396"/>
          </a:xfrm>
        </p:grpSpPr>
        <p:sp>
          <p:nvSpPr>
            <p:cNvPr id="33" name="TextBox 32">
              <a:extLst>
                <a:ext uri="{FF2B5EF4-FFF2-40B4-BE49-F238E27FC236}">
                  <a16:creationId xmlns:a16="http://schemas.microsoft.com/office/drawing/2014/main" id="{FBEA79C5-653E-DFF3-74C3-BA21C0C0289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F79978F4-4394-65D1-E8B5-53DE74ED1E5A}"/>
                </a:ext>
              </a:extLst>
            </p:cNvPr>
            <p:cNvSpPr txBox="1"/>
            <p:nvPr/>
          </p:nvSpPr>
          <p:spPr>
            <a:xfrm>
              <a:off x="-475010" y="1420631"/>
              <a:ext cx="3845322"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If the no. of emoticons in the email are </a:t>
              </a:r>
              <a:r>
                <a:rPr lang="en-US" altLang="ko-KR" sz="1200" dirty="0" err="1">
                  <a:solidFill>
                    <a:schemeClr val="tx1">
                      <a:lumMod val="75000"/>
                      <a:lumOff val="25000"/>
                    </a:schemeClr>
                  </a:solidFill>
                  <a:cs typeface="Arial" pitchFamily="34" charset="0"/>
                </a:rPr>
                <a:t>nill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thats</a:t>
              </a:r>
              <a:r>
                <a:rPr lang="en-US" altLang="ko-KR" sz="1200" dirty="0">
                  <a:solidFill>
                    <a:schemeClr val="tx1">
                      <a:lumMod val="75000"/>
                      <a:lumOff val="25000"/>
                    </a:schemeClr>
                  </a:solidFill>
                  <a:cs typeface="Arial" pitchFamily="34" charset="0"/>
                </a:rPr>
                <a:t> good for us, by looking at the </a:t>
              </a:r>
              <a:r>
                <a:rPr lang="en-US" altLang="ko-KR" sz="1200" dirty="0" err="1">
                  <a:solidFill>
                    <a:schemeClr val="tx1">
                      <a:lumMod val="75000"/>
                      <a:lumOff val="25000"/>
                    </a:schemeClr>
                  </a:solidFill>
                  <a:cs typeface="Arial" pitchFamily="34" charset="0"/>
                </a:rPr>
                <a:t>barplot</a:t>
              </a:r>
              <a:r>
                <a:rPr lang="en-US" altLang="ko-KR" sz="1200" dirty="0">
                  <a:solidFill>
                    <a:schemeClr val="tx1">
                      <a:lumMod val="75000"/>
                      <a:lumOff val="25000"/>
                    </a:schemeClr>
                  </a:solidFill>
                  <a:cs typeface="Arial" pitchFamily="34" charset="0"/>
                </a:rPr>
                <a:t> we can say we need to be on average to get good click rate</a:t>
              </a:r>
            </a:p>
          </p:txBody>
        </p:sp>
      </p:grpSp>
      <p:grpSp>
        <p:nvGrpSpPr>
          <p:cNvPr id="35" name="Group 34">
            <a:extLst>
              <a:ext uri="{FF2B5EF4-FFF2-40B4-BE49-F238E27FC236}">
                <a16:creationId xmlns:a16="http://schemas.microsoft.com/office/drawing/2014/main" id="{FA74DA93-5B5D-95F1-272A-3228C06AEEFF}"/>
              </a:ext>
            </a:extLst>
          </p:cNvPr>
          <p:cNvGrpSpPr/>
          <p:nvPr/>
        </p:nvGrpSpPr>
        <p:grpSpPr>
          <a:xfrm>
            <a:off x="8188373" y="5761963"/>
            <a:ext cx="3678018" cy="710818"/>
            <a:chOff x="-565720" y="1005019"/>
            <a:chExt cx="3859356" cy="710818"/>
          </a:xfrm>
        </p:grpSpPr>
        <p:sp>
          <p:nvSpPr>
            <p:cNvPr id="36" name="TextBox 35">
              <a:extLst>
                <a:ext uri="{FF2B5EF4-FFF2-40B4-BE49-F238E27FC236}">
                  <a16:creationId xmlns:a16="http://schemas.microsoft.com/office/drawing/2014/main" id="{2E725903-7891-5B41-AC60-32242E6BA7F3}"/>
                </a:ext>
              </a:extLst>
            </p:cNvPr>
            <p:cNvSpPr txBox="1"/>
            <p:nvPr/>
          </p:nvSpPr>
          <p:spPr>
            <a:xfrm>
              <a:off x="-565720" y="1005019"/>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04E46662-61AC-EA11-9ED3-53EF10D69693}"/>
                </a:ext>
              </a:extLst>
            </p:cNvPr>
            <p:cNvSpPr txBox="1"/>
            <p:nvPr/>
          </p:nvSpPr>
          <p:spPr>
            <a:xfrm>
              <a:off x="-558703" y="1254172"/>
              <a:ext cx="3845322"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If the email doesn't consist urgency we can get higher click rate.</a:t>
              </a:r>
            </a:p>
          </p:txBody>
        </p:sp>
      </p:grpSp>
      <p:grpSp>
        <p:nvGrpSpPr>
          <p:cNvPr id="38" name="Group 37">
            <a:extLst>
              <a:ext uri="{FF2B5EF4-FFF2-40B4-BE49-F238E27FC236}">
                <a16:creationId xmlns:a16="http://schemas.microsoft.com/office/drawing/2014/main" id="{9F6DBAFF-F57E-8C54-587F-3CF5DA0CD1F2}"/>
              </a:ext>
            </a:extLst>
          </p:cNvPr>
          <p:cNvGrpSpPr/>
          <p:nvPr/>
        </p:nvGrpSpPr>
        <p:grpSpPr>
          <a:xfrm>
            <a:off x="4115956" y="5627103"/>
            <a:ext cx="3756863" cy="1064294"/>
            <a:chOff x="-539219" y="937867"/>
            <a:chExt cx="3942088" cy="1064294"/>
          </a:xfrm>
        </p:grpSpPr>
        <p:sp>
          <p:nvSpPr>
            <p:cNvPr id="39" name="TextBox 38">
              <a:extLst>
                <a:ext uri="{FF2B5EF4-FFF2-40B4-BE49-F238E27FC236}">
                  <a16:creationId xmlns:a16="http://schemas.microsoft.com/office/drawing/2014/main" id="{1767BB44-FD4F-504B-BA26-6B822E291FA0}"/>
                </a:ext>
              </a:extLst>
            </p:cNvPr>
            <p:cNvSpPr txBox="1"/>
            <p:nvPr/>
          </p:nvSpPr>
          <p:spPr>
            <a:xfrm>
              <a:off x="-456487" y="937867"/>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A87F5C74-0F37-ACCE-2375-A0641ACD0C65}"/>
                </a:ext>
              </a:extLst>
            </p:cNvPr>
            <p:cNvSpPr txBox="1"/>
            <p:nvPr/>
          </p:nvSpPr>
          <p:spPr>
            <a:xfrm>
              <a:off x="-539219" y="1171164"/>
              <a:ext cx="3845322"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 per the variable description we are told the price is in </a:t>
              </a:r>
              <a:r>
                <a:rPr lang="en-US" altLang="ko-KR" sz="1200" dirty="0" err="1">
                  <a:solidFill>
                    <a:schemeClr val="tx1">
                      <a:lumMod val="75000"/>
                      <a:lumOff val="25000"/>
                    </a:schemeClr>
                  </a:solidFill>
                  <a:cs typeface="Arial" pitchFamily="34" charset="0"/>
                </a:rPr>
                <a:t>boolean</a:t>
              </a:r>
              <a:r>
                <a:rPr lang="en-US" altLang="ko-KR" sz="1200" dirty="0">
                  <a:solidFill>
                    <a:schemeClr val="tx1">
                      <a:lumMod val="75000"/>
                      <a:lumOff val="25000"/>
                    </a:schemeClr>
                  </a:solidFill>
                  <a:cs typeface="Arial" pitchFamily="34" charset="0"/>
                </a:rPr>
                <a:t> but the data consist price under different range, If the email consist of the price the click rate will be high.</a:t>
              </a:r>
            </a:p>
          </p:txBody>
        </p:sp>
      </p:grpSp>
      <p:grpSp>
        <p:nvGrpSpPr>
          <p:cNvPr id="41" name="Group 40">
            <a:extLst>
              <a:ext uri="{FF2B5EF4-FFF2-40B4-BE49-F238E27FC236}">
                <a16:creationId xmlns:a16="http://schemas.microsoft.com/office/drawing/2014/main" id="{FA93D8B0-603B-750A-2E9D-52627C87027B}"/>
              </a:ext>
            </a:extLst>
          </p:cNvPr>
          <p:cNvGrpSpPr/>
          <p:nvPr/>
        </p:nvGrpSpPr>
        <p:grpSpPr>
          <a:xfrm>
            <a:off x="230708" y="5606656"/>
            <a:ext cx="3678018" cy="1015663"/>
            <a:chOff x="-475010" y="1129566"/>
            <a:chExt cx="3859356" cy="1306728"/>
          </a:xfrm>
        </p:grpSpPr>
        <p:sp>
          <p:nvSpPr>
            <p:cNvPr id="42" name="TextBox 41">
              <a:extLst>
                <a:ext uri="{FF2B5EF4-FFF2-40B4-BE49-F238E27FC236}">
                  <a16:creationId xmlns:a16="http://schemas.microsoft.com/office/drawing/2014/main" id="{DED80286-30D8-2371-D74A-D02096E4DAE9}"/>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AC2FF32D-557A-9FED-C903-CE13379B59BE}"/>
                </a:ext>
              </a:extLst>
            </p:cNvPr>
            <p:cNvSpPr txBox="1"/>
            <p:nvPr/>
          </p:nvSpPr>
          <p:spPr>
            <a:xfrm>
              <a:off x="-475010" y="1420631"/>
              <a:ext cx="3845322"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The </a:t>
              </a:r>
              <a:r>
                <a:rPr lang="en-US" altLang="ko-KR" sz="1200" dirty="0" err="1">
                  <a:solidFill>
                    <a:schemeClr val="tx1">
                      <a:lumMod val="75000"/>
                      <a:lumOff val="25000"/>
                    </a:schemeClr>
                  </a:solidFill>
                  <a:cs typeface="Arial" pitchFamily="34" charset="0"/>
                </a:rPr>
                <a:t>barplot</a:t>
              </a:r>
              <a:r>
                <a:rPr lang="en-US" altLang="ko-KR" sz="1200" dirty="0">
                  <a:solidFill>
                    <a:schemeClr val="tx1">
                      <a:lumMod val="75000"/>
                      <a:lumOff val="25000"/>
                    </a:schemeClr>
                  </a:solidFill>
                  <a:cs typeface="Arial" pitchFamily="34" charset="0"/>
                </a:rPr>
                <a:t> shows if the discount is not there in the email we can get very large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But to my personal thinking who don't like discount everybody does, the company needs to again recheck the data from the campaign.</a:t>
              </a:r>
            </a:p>
          </p:txBody>
        </p:sp>
      </p:grpSp>
      <p:pic>
        <p:nvPicPr>
          <p:cNvPr id="5122" name="Picture 2">
            <a:extLst>
              <a:ext uri="{FF2B5EF4-FFF2-40B4-BE49-F238E27FC236}">
                <a16:creationId xmlns:a16="http://schemas.microsoft.com/office/drawing/2014/main" id="{5B279EEA-83CF-D350-3C0D-D9E41F460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9" y="2131427"/>
            <a:ext cx="4090387" cy="17439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8BF26C7-E9A9-B4C8-D076-2140E9AA6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956" y="2140845"/>
            <a:ext cx="3960090" cy="17345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40ED03E-9D92-4635-E290-CE613737F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8393" y="2082178"/>
            <a:ext cx="4066956" cy="17609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297B65E-DF23-7E24-E244-0FE22EFD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3" y="3879265"/>
            <a:ext cx="4090387" cy="169750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037BA9B8-C3F5-B49B-361F-C18647622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324" y="3883123"/>
            <a:ext cx="3867069" cy="169364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D2785AA8-F075-5CD9-3712-9EB99DE02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8362" y="3843157"/>
            <a:ext cx="4066956" cy="173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9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AFD090F-87D2-421D-9110-2213CA5959A9}"/>
              </a:ext>
            </a:extLst>
          </p:cNvPr>
          <p:cNvGrpSpPr/>
          <p:nvPr/>
        </p:nvGrpSpPr>
        <p:grpSpPr>
          <a:xfrm>
            <a:off x="311276" y="1106474"/>
            <a:ext cx="3678018" cy="752730"/>
            <a:chOff x="-475010" y="1129566"/>
            <a:chExt cx="3859356" cy="752730"/>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The cluster label of the target audience is 14 they are giving us good click rate.</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0" y="350014"/>
            <a:ext cx="11573197" cy="724247"/>
          </a:xfrm>
        </p:spPr>
        <p:txBody>
          <a:bodyPr/>
          <a:lstStyle/>
          <a:p>
            <a:r>
              <a:rPr lang="en-US" sz="3000" dirty="0"/>
              <a:t>DATA PROCESSING- </a:t>
            </a:r>
            <a:r>
              <a:rPr lang="en-US" sz="3000" dirty="0">
                <a:solidFill>
                  <a:srgbClr val="FFC000"/>
                </a:solidFill>
              </a:rPr>
              <a:t>FEATURE</a:t>
            </a:r>
            <a:r>
              <a:rPr lang="en-US" sz="3000" dirty="0"/>
              <a:t> </a:t>
            </a:r>
            <a:r>
              <a:rPr lang="en-US" sz="3000" dirty="0">
                <a:solidFill>
                  <a:srgbClr val="00B0F0"/>
                </a:solidFill>
              </a:rPr>
              <a:t>EXPLORATION</a:t>
            </a:r>
            <a:r>
              <a:rPr lang="en-US" sz="3000" dirty="0"/>
              <a:t> </a:t>
            </a:r>
            <a:r>
              <a:rPr lang="en-US" sz="3000" dirty="0">
                <a:solidFill>
                  <a:srgbClr val="92D050"/>
                </a:solidFill>
              </a:rPr>
              <a:t>ON BAR PLOT</a:t>
            </a:r>
            <a:endParaRPr lang="en-US" sz="3000" dirty="0"/>
          </a:p>
        </p:txBody>
      </p:sp>
      <p:grpSp>
        <p:nvGrpSpPr>
          <p:cNvPr id="27" name="Group 26">
            <a:extLst>
              <a:ext uri="{FF2B5EF4-FFF2-40B4-BE49-F238E27FC236}">
                <a16:creationId xmlns:a16="http://schemas.microsoft.com/office/drawing/2014/main" id="{88B71111-6F11-7815-B1E3-003284FFADEA}"/>
              </a:ext>
            </a:extLst>
          </p:cNvPr>
          <p:cNvGrpSpPr/>
          <p:nvPr/>
        </p:nvGrpSpPr>
        <p:grpSpPr>
          <a:xfrm>
            <a:off x="4129331" y="1074261"/>
            <a:ext cx="3682296" cy="668638"/>
            <a:chOff x="-479499" y="1129566"/>
            <a:chExt cx="3863845" cy="668638"/>
          </a:xfrm>
        </p:grpSpPr>
        <p:sp>
          <p:nvSpPr>
            <p:cNvPr id="29" name="TextBox 28">
              <a:extLst>
                <a:ext uri="{FF2B5EF4-FFF2-40B4-BE49-F238E27FC236}">
                  <a16:creationId xmlns:a16="http://schemas.microsoft.com/office/drawing/2014/main" id="{148132AC-5916-B6D5-DA6D-3FC7C5121611}"/>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7C4DC0A-27FD-62B3-3801-7720B50452FD}"/>
                </a:ext>
              </a:extLst>
            </p:cNvPr>
            <p:cNvSpPr txBox="1"/>
            <p:nvPr/>
          </p:nvSpPr>
          <p:spPr>
            <a:xfrm>
              <a:off x="-479499" y="1336539"/>
              <a:ext cx="3845322"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If the no of call to action in an email is less the </a:t>
              </a:r>
              <a:r>
                <a:rPr lang="en-US" altLang="ko-KR" sz="1200" dirty="0" err="1">
                  <a:solidFill>
                    <a:schemeClr val="tx1">
                      <a:lumMod val="75000"/>
                      <a:lumOff val="25000"/>
                    </a:schemeClr>
                  </a:solidFill>
                  <a:cs typeface="Arial" pitchFamily="34" charset="0"/>
                </a:rPr>
                <a:t>click_rate</a:t>
              </a:r>
              <a:r>
                <a:rPr lang="en-US" altLang="ko-KR" sz="1200" dirty="0">
                  <a:solidFill>
                    <a:schemeClr val="tx1">
                      <a:lumMod val="75000"/>
                      <a:lumOff val="25000"/>
                    </a:schemeClr>
                  </a:solidFill>
                  <a:cs typeface="Arial" pitchFamily="34" charset="0"/>
                </a:rPr>
                <a:t> is high.</a:t>
              </a:r>
            </a:p>
          </p:txBody>
        </p:sp>
      </p:grpSp>
      <p:grpSp>
        <p:nvGrpSpPr>
          <p:cNvPr id="31" name="Group 30">
            <a:extLst>
              <a:ext uri="{FF2B5EF4-FFF2-40B4-BE49-F238E27FC236}">
                <a16:creationId xmlns:a16="http://schemas.microsoft.com/office/drawing/2014/main" id="{1AB6A153-1AFB-F2B1-9036-2220B440AD9D}"/>
              </a:ext>
            </a:extLst>
          </p:cNvPr>
          <p:cNvGrpSpPr/>
          <p:nvPr/>
        </p:nvGrpSpPr>
        <p:grpSpPr>
          <a:xfrm>
            <a:off x="8307798" y="1139827"/>
            <a:ext cx="3678018" cy="1122062"/>
            <a:chOff x="-475010" y="1129566"/>
            <a:chExt cx="3859356" cy="1122062"/>
          </a:xfrm>
        </p:grpSpPr>
        <p:sp>
          <p:nvSpPr>
            <p:cNvPr id="33" name="TextBox 32">
              <a:extLst>
                <a:ext uri="{FF2B5EF4-FFF2-40B4-BE49-F238E27FC236}">
                  <a16:creationId xmlns:a16="http://schemas.microsoft.com/office/drawing/2014/main" id="{FBEA79C5-653E-DFF3-74C3-BA21C0C0289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F79978F4-4394-65D1-E8B5-53DE74ED1E5A}"/>
                </a:ext>
              </a:extLst>
            </p:cNvPr>
            <p:cNvSpPr txBox="1"/>
            <p:nvPr/>
          </p:nvSpPr>
          <p:spPr>
            <a:xfrm>
              <a:off x="-475010" y="1420631"/>
              <a:ext cx="3845322"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0 represent Noon, 1 represent Morning, 2 represent Evening. From the above pie chart if the email are sent in the evening the click rate is high.</a:t>
              </a:r>
            </a:p>
          </p:txBody>
        </p:sp>
      </p:grpSp>
      <p:pic>
        <p:nvPicPr>
          <p:cNvPr id="6146" name="Picture 2">
            <a:extLst>
              <a:ext uri="{FF2B5EF4-FFF2-40B4-BE49-F238E27FC236}">
                <a16:creationId xmlns:a16="http://schemas.microsoft.com/office/drawing/2014/main" id="{F1990141-B7CD-659F-C19B-F57A3356A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30852"/>
            <a:ext cx="4111678" cy="2788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08A95E4-3290-0C2C-55F1-84FB9EC62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807" y="2214748"/>
            <a:ext cx="3987555" cy="290035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D770597-E74E-EA9A-5A23-14BAB35C3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8362" y="2289173"/>
            <a:ext cx="3987555" cy="438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7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AFD090F-87D2-421D-9110-2213CA5959A9}"/>
              </a:ext>
            </a:extLst>
          </p:cNvPr>
          <p:cNvGrpSpPr/>
          <p:nvPr/>
        </p:nvGrpSpPr>
        <p:grpSpPr>
          <a:xfrm>
            <a:off x="311276" y="1106474"/>
            <a:ext cx="3678018" cy="1122062"/>
            <a:chOff x="-475010" y="1129566"/>
            <a:chExt cx="3859356" cy="1122062"/>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0000"/>
                  </a:solidFill>
                  <a:effectLst/>
                  <a:latin typeface="Helvetica Neue"/>
                </a:rPr>
                <a:t>As rule of thumb, skewness can be interpreted as below.</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All the numerical feature which are greater than 1.0 that means they are highly skewed.</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98612" y="142702"/>
            <a:ext cx="11573197" cy="724247"/>
          </a:xfrm>
        </p:spPr>
        <p:txBody>
          <a:bodyPr/>
          <a:lstStyle/>
          <a:p>
            <a:r>
              <a:rPr lang="en-US" sz="2000" dirty="0"/>
              <a:t>DATA PROCESSING- </a:t>
            </a:r>
            <a:r>
              <a:rPr lang="en-US" sz="2000" dirty="0">
                <a:solidFill>
                  <a:srgbClr val="FFC000"/>
                </a:solidFill>
              </a:rPr>
              <a:t>Checking Skewness With Original Numerical Features</a:t>
            </a:r>
          </a:p>
          <a:p>
            <a:r>
              <a:rPr lang="en-US" sz="2000" dirty="0">
                <a:solidFill>
                  <a:srgbClr val="00B0F0"/>
                </a:solidFill>
              </a:rPr>
              <a:t>Calculate The VIF Value For Multicollinearity Check</a:t>
            </a:r>
          </a:p>
        </p:txBody>
      </p:sp>
      <p:grpSp>
        <p:nvGrpSpPr>
          <p:cNvPr id="31" name="Group 30">
            <a:extLst>
              <a:ext uri="{FF2B5EF4-FFF2-40B4-BE49-F238E27FC236}">
                <a16:creationId xmlns:a16="http://schemas.microsoft.com/office/drawing/2014/main" id="{1AB6A153-1AFB-F2B1-9036-2220B440AD9D}"/>
              </a:ext>
            </a:extLst>
          </p:cNvPr>
          <p:cNvGrpSpPr/>
          <p:nvPr/>
        </p:nvGrpSpPr>
        <p:grpSpPr>
          <a:xfrm>
            <a:off x="8307798" y="1139827"/>
            <a:ext cx="3678018" cy="1491394"/>
            <a:chOff x="-475010" y="1129566"/>
            <a:chExt cx="3859356" cy="1491394"/>
          </a:xfrm>
        </p:grpSpPr>
        <p:sp>
          <p:nvSpPr>
            <p:cNvPr id="33" name="TextBox 32">
              <a:extLst>
                <a:ext uri="{FF2B5EF4-FFF2-40B4-BE49-F238E27FC236}">
                  <a16:creationId xmlns:a16="http://schemas.microsoft.com/office/drawing/2014/main" id="{FBEA79C5-653E-DFF3-74C3-BA21C0C0289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F79978F4-4394-65D1-E8B5-53DE74ED1E5A}"/>
                </a:ext>
              </a:extLst>
            </p:cNvPr>
            <p:cNvSpPr txBox="1"/>
            <p:nvPr/>
          </p:nvSpPr>
          <p:spPr>
            <a:xfrm>
              <a:off x="-475010" y="1420631"/>
              <a:ext cx="3845322"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 we can see from above, almost top six variables have a VIF value above 5. To remove multicollinearities, we can do two things. We can create new features or remove them from our data. But over here we will keep this as it is as the multicollinearities are ok.</a:t>
              </a:r>
            </a:p>
          </p:txBody>
        </p:sp>
      </p:grpSp>
      <p:pic>
        <p:nvPicPr>
          <p:cNvPr id="3" name="Picture 2">
            <a:extLst>
              <a:ext uri="{FF2B5EF4-FFF2-40B4-BE49-F238E27FC236}">
                <a16:creationId xmlns:a16="http://schemas.microsoft.com/office/drawing/2014/main" id="{DAFE407E-624A-8269-0CC7-99ECADE3220C}"/>
              </a:ext>
            </a:extLst>
          </p:cNvPr>
          <p:cNvPicPr>
            <a:picLocks noChangeAspect="1"/>
          </p:cNvPicPr>
          <p:nvPr/>
        </p:nvPicPr>
        <p:blipFill>
          <a:blip r:embed="rId2"/>
          <a:stretch>
            <a:fillRect/>
          </a:stretch>
        </p:blipFill>
        <p:spPr>
          <a:xfrm>
            <a:off x="284596" y="3838467"/>
            <a:ext cx="2855335" cy="2991911"/>
          </a:xfrm>
          <a:prstGeom prst="rect">
            <a:avLst/>
          </a:prstGeom>
        </p:spPr>
      </p:pic>
      <p:pic>
        <p:nvPicPr>
          <p:cNvPr id="5" name="Picture 4">
            <a:extLst>
              <a:ext uri="{FF2B5EF4-FFF2-40B4-BE49-F238E27FC236}">
                <a16:creationId xmlns:a16="http://schemas.microsoft.com/office/drawing/2014/main" id="{9D27A46D-B7A7-B492-1185-5F26AFE59A38}"/>
              </a:ext>
            </a:extLst>
          </p:cNvPr>
          <p:cNvPicPr>
            <a:picLocks noChangeAspect="1"/>
          </p:cNvPicPr>
          <p:nvPr/>
        </p:nvPicPr>
        <p:blipFill>
          <a:blip r:embed="rId3"/>
          <a:stretch>
            <a:fillRect/>
          </a:stretch>
        </p:blipFill>
        <p:spPr>
          <a:xfrm>
            <a:off x="364668" y="2242602"/>
            <a:ext cx="3070055" cy="1511862"/>
          </a:xfrm>
          <a:prstGeom prst="rect">
            <a:avLst/>
          </a:prstGeom>
        </p:spPr>
      </p:pic>
      <p:pic>
        <p:nvPicPr>
          <p:cNvPr id="7" name="Picture 6">
            <a:extLst>
              <a:ext uri="{FF2B5EF4-FFF2-40B4-BE49-F238E27FC236}">
                <a16:creationId xmlns:a16="http://schemas.microsoft.com/office/drawing/2014/main" id="{B874A75B-E2C9-E793-EACD-6A01DF1653A1}"/>
              </a:ext>
            </a:extLst>
          </p:cNvPr>
          <p:cNvPicPr>
            <a:picLocks noChangeAspect="1"/>
          </p:cNvPicPr>
          <p:nvPr/>
        </p:nvPicPr>
        <p:blipFill>
          <a:blip r:embed="rId4"/>
          <a:stretch>
            <a:fillRect/>
          </a:stretch>
        </p:blipFill>
        <p:spPr>
          <a:xfrm>
            <a:off x="4298455" y="1078886"/>
            <a:ext cx="3995967" cy="5449232"/>
          </a:xfrm>
          <a:prstGeom prst="rect">
            <a:avLst/>
          </a:prstGeom>
        </p:spPr>
      </p:pic>
    </p:spTree>
    <p:extLst>
      <p:ext uri="{BB962C8B-B14F-4D97-AF65-F5344CB8AC3E}">
        <p14:creationId xmlns:p14="http://schemas.microsoft.com/office/powerpoint/2010/main" val="41293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AFD090F-87D2-421D-9110-2213CA5959A9}"/>
              </a:ext>
            </a:extLst>
          </p:cNvPr>
          <p:cNvGrpSpPr/>
          <p:nvPr/>
        </p:nvGrpSpPr>
        <p:grpSpPr>
          <a:xfrm>
            <a:off x="311275" y="1106474"/>
            <a:ext cx="7900395" cy="2045391"/>
            <a:chOff x="-475010" y="1129566"/>
            <a:chExt cx="3859356" cy="2045391"/>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1754326"/>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0000"/>
                  </a:solidFill>
                  <a:effectLst/>
                  <a:latin typeface="Helvetica Neue"/>
                </a:rPr>
                <a:t>Information Value (IV) is calculated for all features in the extended dataset in order to estimate their potential contribution to detectability</a:t>
              </a:r>
            </a:p>
            <a:p>
              <a:pPr marL="171450" indent="-171450">
                <a:buFont typeface="Arial" panose="020B0604020202020204" pitchFamily="34" charset="0"/>
                <a:buChar char="•"/>
              </a:pPr>
              <a:r>
                <a:rPr lang="en-US" sz="1200" b="0" i="0" dirty="0">
                  <a:solidFill>
                    <a:srgbClr val="000000"/>
                  </a:solidFill>
                  <a:effectLst/>
                  <a:latin typeface="Helvetica Neue"/>
                </a:rPr>
                <a:t>This is an indicator of feature quality and reasoning for feature selection</a:t>
              </a:r>
            </a:p>
            <a:p>
              <a:pPr marL="171450" indent="-171450">
                <a:buFont typeface="Arial" panose="020B0604020202020204" pitchFamily="34" charset="0"/>
                <a:buChar char="•"/>
              </a:pPr>
              <a:r>
                <a:rPr lang="en-US" sz="1200" b="0" i="0" dirty="0" err="1">
                  <a:solidFill>
                    <a:srgbClr val="000000"/>
                  </a:solidFill>
                  <a:effectLst/>
                  <a:latin typeface="Helvetica Neue"/>
                </a:rPr>
                <a:t>Is_image</a:t>
              </a:r>
              <a:r>
                <a:rPr lang="en-US" sz="1200" b="0" i="0" dirty="0">
                  <a:solidFill>
                    <a:srgbClr val="000000"/>
                  </a:solidFill>
                  <a:effectLst/>
                  <a:latin typeface="Helvetica Neue"/>
                </a:rPr>
                <a:t>, </a:t>
              </a:r>
              <a:r>
                <a:rPr lang="en-US" sz="1200" b="0" i="0" dirty="0" err="1">
                  <a:solidFill>
                    <a:srgbClr val="000000"/>
                  </a:solidFill>
                  <a:effectLst/>
                  <a:latin typeface="Helvetica Neue"/>
                </a:rPr>
                <a:t>is_personalised</a:t>
              </a:r>
              <a:r>
                <a:rPr lang="en-US" sz="1200" b="0" i="0" dirty="0">
                  <a:solidFill>
                    <a:srgbClr val="000000"/>
                  </a:solidFill>
                  <a:effectLst/>
                  <a:latin typeface="Helvetica Neue"/>
                </a:rPr>
                <a:t> &amp; </a:t>
              </a:r>
              <a:r>
                <a:rPr lang="en-US" sz="1200" b="0" i="0" dirty="0" err="1">
                  <a:solidFill>
                    <a:srgbClr val="000000"/>
                  </a:solidFill>
                  <a:effectLst/>
                  <a:latin typeface="Helvetica Neue"/>
                </a:rPr>
                <a:t>is_price</a:t>
              </a:r>
              <a:r>
                <a:rPr lang="en-US" sz="1200" b="0" i="0" dirty="0">
                  <a:solidFill>
                    <a:srgbClr val="000000"/>
                  </a:solidFill>
                  <a:effectLst/>
                  <a:latin typeface="Helvetica Neue"/>
                </a:rPr>
                <a:t> are having very less predictive power we can either remove them or use it in our model.</a:t>
              </a:r>
              <a:r>
                <a:rPr lang="en-US" altLang="ko-KR" sz="1200" dirty="0">
                  <a:solidFill>
                    <a:schemeClr val="tx1">
                      <a:lumMod val="75000"/>
                      <a:lumOff val="25000"/>
                    </a:schemeClr>
                  </a:solidFill>
                  <a:cs typeface="Arial" pitchFamily="34" charset="0"/>
                </a:rPr>
                <a:t>.</a:t>
              </a: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98612" y="142702"/>
            <a:ext cx="11573197" cy="724247"/>
          </a:xfrm>
        </p:spPr>
        <p:txBody>
          <a:bodyPr/>
          <a:lstStyle/>
          <a:p>
            <a:r>
              <a:rPr lang="en-US" sz="3500" dirty="0"/>
              <a:t>DATA PROCESSING- </a:t>
            </a:r>
            <a:r>
              <a:rPr lang="en-US" sz="3500" dirty="0">
                <a:solidFill>
                  <a:srgbClr val="FFC000"/>
                </a:solidFill>
              </a:rPr>
              <a:t>INFORMATION VALUE (IV)</a:t>
            </a:r>
            <a:endParaRPr lang="en-US" sz="3500" dirty="0">
              <a:solidFill>
                <a:srgbClr val="00B0F0"/>
              </a:solidFill>
            </a:endParaRPr>
          </a:p>
        </p:txBody>
      </p:sp>
      <p:pic>
        <p:nvPicPr>
          <p:cNvPr id="4" name="Picture 3">
            <a:extLst>
              <a:ext uri="{FF2B5EF4-FFF2-40B4-BE49-F238E27FC236}">
                <a16:creationId xmlns:a16="http://schemas.microsoft.com/office/drawing/2014/main" id="{CFC7A0D8-C4DE-42E5-E21C-D7E069C69347}"/>
              </a:ext>
            </a:extLst>
          </p:cNvPr>
          <p:cNvPicPr>
            <a:picLocks noChangeAspect="1"/>
          </p:cNvPicPr>
          <p:nvPr/>
        </p:nvPicPr>
        <p:blipFill>
          <a:blip r:embed="rId2"/>
          <a:stretch>
            <a:fillRect/>
          </a:stretch>
        </p:blipFill>
        <p:spPr>
          <a:xfrm>
            <a:off x="179510" y="2323168"/>
            <a:ext cx="4195266" cy="4392130"/>
          </a:xfrm>
          <a:prstGeom prst="rect">
            <a:avLst/>
          </a:prstGeom>
        </p:spPr>
      </p:pic>
      <p:pic>
        <p:nvPicPr>
          <p:cNvPr id="8" name="Picture 7">
            <a:extLst>
              <a:ext uri="{FF2B5EF4-FFF2-40B4-BE49-F238E27FC236}">
                <a16:creationId xmlns:a16="http://schemas.microsoft.com/office/drawing/2014/main" id="{A159D280-7DC7-5EDA-805C-3ABD9C152CCC}"/>
              </a:ext>
            </a:extLst>
          </p:cNvPr>
          <p:cNvPicPr>
            <a:picLocks noChangeAspect="1"/>
          </p:cNvPicPr>
          <p:nvPr/>
        </p:nvPicPr>
        <p:blipFill>
          <a:blip r:embed="rId3"/>
          <a:stretch>
            <a:fillRect/>
          </a:stretch>
        </p:blipFill>
        <p:spPr>
          <a:xfrm>
            <a:off x="4060214" y="2451996"/>
            <a:ext cx="2888230" cy="2586169"/>
          </a:xfrm>
          <a:prstGeom prst="rect">
            <a:avLst/>
          </a:prstGeom>
        </p:spPr>
      </p:pic>
    </p:spTree>
    <p:extLst>
      <p:ext uri="{BB962C8B-B14F-4D97-AF65-F5344CB8AC3E}">
        <p14:creationId xmlns:p14="http://schemas.microsoft.com/office/powerpoint/2010/main" val="274556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AFD090F-87D2-421D-9110-2213CA5959A9}"/>
              </a:ext>
            </a:extLst>
          </p:cNvPr>
          <p:cNvGrpSpPr/>
          <p:nvPr/>
        </p:nvGrpSpPr>
        <p:grpSpPr>
          <a:xfrm>
            <a:off x="311275" y="1106474"/>
            <a:ext cx="4241675" cy="937396"/>
            <a:chOff x="-475010" y="1129566"/>
            <a:chExt cx="3859356" cy="937396"/>
          </a:xfrm>
        </p:grpSpPr>
        <p:sp>
          <p:nvSpPr>
            <p:cNvPr id="18" name="TextBox 17">
              <a:extLst>
                <a:ext uri="{FF2B5EF4-FFF2-40B4-BE49-F238E27FC236}">
                  <a16:creationId xmlns:a16="http://schemas.microsoft.com/office/drawing/2014/main" id="{D987341E-23C1-496E-9181-6CB3957391B4}"/>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3B988FE8-5A0D-4921-AC45-767455FCEF21}"/>
                </a:ext>
              </a:extLst>
            </p:cNvPr>
            <p:cNvSpPr txBox="1"/>
            <p:nvPr/>
          </p:nvSpPr>
          <p:spPr>
            <a:xfrm>
              <a:off x="-475010" y="1420631"/>
              <a:ext cx="3845322"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0000"/>
                  </a:solidFill>
                  <a:effectLst/>
                  <a:latin typeface="Helvetica Neue"/>
                </a:rPr>
                <a:t>While comparing the Information value and feature importance, some of the variables are very important for model building</a:t>
              </a:r>
              <a:endParaRPr lang="en-US" altLang="ko-KR" sz="1200" dirty="0">
                <a:solidFill>
                  <a:schemeClr val="tx1">
                    <a:lumMod val="75000"/>
                    <a:lumOff val="25000"/>
                  </a:schemeClr>
                </a:solidFill>
                <a:cs typeface="Arial" pitchFamily="34" charset="0"/>
              </a:endParaRPr>
            </a:p>
          </p:txBody>
        </p:sp>
      </p:grpSp>
      <p:sp>
        <p:nvSpPr>
          <p:cNvPr id="32" name="Rectangle 31">
            <a:extLst>
              <a:ext uri="{FF2B5EF4-FFF2-40B4-BE49-F238E27FC236}">
                <a16:creationId xmlns:a16="http://schemas.microsoft.com/office/drawing/2014/main" id="{893B4387-7FF8-97EC-475B-C400BEB3706B}"/>
              </a:ext>
            </a:extLst>
          </p:cNvPr>
          <p:cNvSpPr/>
          <p:nvPr/>
        </p:nvSpPr>
        <p:spPr>
          <a:xfrm>
            <a:off x="220283" y="950058"/>
            <a:ext cx="1104835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03EA33F-9996-BAF5-27FD-0667F76FC4D4}"/>
              </a:ext>
            </a:extLst>
          </p:cNvPr>
          <p:cNvSpPr>
            <a:spLocks noGrp="1"/>
          </p:cNvSpPr>
          <p:nvPr>
            <p:ph type="body" sz="quarter" idx="10"/>
          </p:nvPr>
        </p:nvSpPr>
        <p:spPr>
          <a:xfrm>
            <a:off x="98612" y="142702"/>
            <a:ext cx="11573197" cy="724247"/>
          </a:xfrm>
        </p:spPr>
        <p:txBody>
          <a:bodyPr/>
          <a:lstStyle/>
          <a:p>
            <a:r>
              <a:rPr lang="en-US" sz="3000" dirty="0"/>
              <a:t>DATA PROCESSING- </a:t>
            </a:r>
            <a:r>
              <a:rPr lang="en-US" sz="3000" dirty="0">
                <a:solidFill>
                  <a:srgbClr val="FFC000"/>
                </a:solidFill>
              </a:rPr>
              <a:t>Feature Importance using Random forest</a:t>
            </a:r>
            <a:endParaRPr lang="en-US" sz="3000" dirty="0">
              <a:solidFill>
                <a:srgbClr val="00B0F0"/>
              </a:solidFill>
            </a:endParaRPr>
          </a:p>
        </p:txBody>
      </p:sp>
      <p:pic>
        <p:nvPicPr>
          <p:cNvPr id="6" name="Picture 5">
            <a:extLst>
              <a:ext uri="{FF2B5EF4-FFF2-40B4-BE49-F238E27FC236}">
                <a16:creationId xmlns:a16="http://schemas.microsoft.com/office/drawing/2014/main" id="{B21F4E0F-B275-8138-CA8B-3E8B545F5A41}"/>
              </a:ext>
            </a:extLst>
          </p:cNvPr>
          <p:cNvPicPr>
            <a:picLocks noChangeAspect="1"/>
          </p:cNvPicPr>
          <p:nvPr/>
        </p:nvPicPr>
        <p:blipFill>
          <a:blip r:embed="rId2"/>
          <a:stretch>
            <a:fillRect/>
          </a:stretch>
        </p:blipFill>
        <p:spPr>
          <a:xfrm>
            <a:off x="4627533" y="1244973"/>
            <a:ext cx="6271803" cy="4237087"/>
          </a:xfrm>
          <a:prstGeom prst="rect">
            <a:avLst/>
          </a:prstGeom>
        </p:spPr>
      </p:pic>
    </p:spTree>
    <p:extLst>
      <p:ext uri="{BB962C8B-B14F-4D97-AF65-F5344CB8AC3E}">
        <p14:creationId xmlns:p14="http://schemas.microsoft.com/office/powerpoint/2010/main" val="153095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27DBCEF-21D7-B254-55DC-AED256A9D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652" y="2519045"/>
            <a:ext cx="8029575" cy="4105275"/>
          </a:xfrm>
          <a:prstGeom prst="rect">
            <a:avLst/>
          </a:prstGeom>
        </p:spPr>
      </p:pic>
      <p:pic>
        <p:nvPicPr>
          <p:cNvPr id="5" name="Picture Placeholder 4">
            <a:extLst>
              <a:ext uri="{FF2B5EF4-FFF2-40B4-BE49-F238E27FC236}">
                <a16:creationId xmlns:a16="http://schemas.microsoft.com/office/drawing/2014/main" id="{2A68830C-F081-BFC1-E406-943CE54E05A3}"/>
              </a:ext>
            </a:extLst>
          </p:cNvPr>
          <p:cNvPicPr>
            <a:picLocks noGrp="1" noChangeAspect="1"/>
          </p:cNvPicPr>
          <p:nvPr>
            <p:ph type="pic" idx="12"/>
          </p:nvPr>
        </p:nvPicPr>
        <p:blipFill>
          <a:blip r:embed="rId3">
            <a:extLst>
              <a:ext uri="{28A0092B-C50C-407E-A947-70E740481C1C}">
                <a14:useLocalDpi xmlns:a14="http://schemas.microsoft.com/office/drawing/2010/main" val="0"/>
              </a:ext>
            </a:extLst>
          </a:blip>
          <a:srcRect t="12500" b="12500"/>
          <a:stretch>
            <a:fillRect/>
          </a:stretch>
        </p:blipFill>
        <p:spPr>
          <a:xfrm>
            <a:off x="-1" y="0"/>
            <a:ext cx="12192000" cy="6858000"/>
          </a:xfrm>
        </p:spPr>
      </p:pic>
      <p:sp>
        <p:nvSpPr>
          <p:cNvPr id="4" name="Freeform: Shape 3">
            <a:extLst>
              <a:ext uri="{FF2B5EF4-FFF2-40B4-BE49-F238E27FC236}">
                <a16:creationId xmlns:a16="http://schemas.microsoft.com/office/drawing/2014/main" id="{BB19E1D0-EFD3-4AF6-9518-BF584783B747}"/>
              </a:ext>
            </a:extLst>
          </p:cNvPr>
          <p:cNvSpPr/>
          <p:nvPr/>
        </p:nvSpPr>
        <p:spPr>
          <a:xfrm>
            <a:off x="-1" y="233527"/>
            <a:ext cx="4184073" cy="6624473"/>
          </a:xfrm>
          <a:custGeom>
            <a:avLst/>
            <a:gdLst>
              <a:gd name="connsiteX0" fmla="*/ 0 w 4034380"/>
              <a:gd name="connsiteY0" fmla="*/ 0 h 6387470"/>
              <a:gd name="connsiteX1" fmla="*/ 99121 w 4034380"/>
              <a:gd name="connsiteY1" fmla="*/ 407095 h 6387470"/>
              <a:gd name="connsiteX2" fmla="*/ 3835330 w 4034380"/>
              <a:gd name="connsiteY2" fmla="*/ 6230244 h 6387470"/>
              <a:gd name="connsiteX3" fmla="*/ 4034380 w 4034380"/>
              <a:gd name="connsiteY3" fmla="*/ 6387470 h 6387470"/>
              <a:gd name="connsiteX4" fmla="*/ 0 w 4034380"/>
              <a:gd name="connsiteY4" fmla="*/ 6387470 h 638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80" h="6387470">
                <a:moveTo>
                  <a:pt x="0" y="0"/>
                </a:moveTo>
                <a:lnTo>
                  <a:pt x="99121" y="407095"/>
                </a:lnTo>
                <a:cubicBezTo>
                  <a:pt x="706345" y="2679955"/>
                  <a:pt x="2007852" y="4719094"/>
                  <a:pt x="3835330" y="6230244"/>
                </a:cubicBezTo>
                <a:lnTo>
                  <a:pt x="4034380" y="6387470"/>
                </a:lnTo>
                <a:lnTo>
                  <a:pt x="0" y="6387470"/>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06ABEA-3EBC-4CAE-B7D8-E368FE56A8FC}"/>
              </a:ext>
            </a:extLst>
          </p:cNvPr>
          <p:cNvSpPr txBox="1"/>
          <p:nvPr/>
        </p:nvSpPr>
        <p:spPr>
          <a:xfrm>
            <a:off x="6370544" y="4794004"/>
            <a:ext cx="5412371" cy="1692771"/>
          </a:xfrm>
          <a:prstGeom prst="rect">
            <a:avLst/>
          </a:prstGeom>
          <a:noFill/>
        </p:spPr>
        <p:txBody>
          <a:bodyPr wrap="square" lIns="36000" tIns="0" rIns="36000" bIns="0" rtlCol="0" anchor="ctr">
            <a:spAutoFit/>
          </a:bodyPr>
          <a:lstStyle/>
          <a:p>
            <a:pPr algn="r"/>
            <a:r>
              <a:rPr lang="en-US" altLang="ko-KR" sz="5500" dirty="0">
                <a:solidFill>
                  <a:schemeClr val="dk1"/>
                </a:solidFill>
                <a:latin typeface="Anton"/>
                <a:sym typeface="Anton"/>
              </a:rPr>
              <a:t>MODEL</a:t>
            </a:r>
            <a:r>
              <a:rPr lang="en-US" altLang="ko-KR" sz="5500" dirty="0">
                <a:latin typeface="+mj-lt"/>
              </a:rPr>
              <a:t> </a:t>
            </a:r>
          </a:p>
          <a:p>
            <a:pPr algn="r"/>
            <a:r>
              <a:rPr lang="en-US" altLang="ko-KR" sz="5500" dirty="0">
                <a:solidFill>
                  <a:srgbClr val="FFC000"/>
                </a:solidFill>
                <a:latin typeface="Anton"/>
              </a:rPr>
              <a:t>BUILDING</a:t>
            </a:r>
            <a:endParaRPr lang="ko-KR" altLang="en-US" sz="5500" dirty="0">
              <a:solidFill>
                <a:srgbClr val="FFC000"/>
              </a:solidFill>
              <a:latin typeface="Anton"/>
            </a:endParaRPr>
          </a:p>
        </p:txBody>
      </p:sp>
      <p:sp>
        <p:nvSpPr>
          <p:cNvPr id="29" name="Oval 91">
            <a:extLst>
              <a:ext uri="{FF2B5EF4-FFF2-40B4-BE49-F238E27FC236}">
                <a16:creationId xmlns:a16="http://schemas.microsoft.com/office/drawing/2014/main" id="{0475D8F6-5D0F-5B2D-6206-10F1C779BD43}"/>
              </a:ext>
            </a:extLst>
          </p:cNvPr>
          <p:cNvSpPr/>
          <p:nvPr/>
        </p:nvSpPr>
        <p:spPr>
          <a:xfrm flipH="1">
            <a:off x="5814491" y="2759776"/>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94">
            <a:extLst>
              <a:ext uri="{FF2B5EF4-FFF2-40B4-BE49-F238E27FC236}">
                <a16:creationId xmlns:a16="http://schemas.microsoft.com/office/drawing/2014/main" id="{EE80F4D6-B8C4-4C2A-37F5-A3823E038B25}"/>
              </a:ext>
            </a:extLst>
          </p:cNvPr>
          <p:cNvSpPr/>
          <p:nvPr/>
        </p:nvSpPr>
        <p:spPr>
          <a:xfrm flipH="1">
            <a:off x="8007930" y="153419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ound Same Side Corner Rectangle 11">
            <a:extLst>
              <a:ext uri="{FF2B5EF4-FFF2-40B4-BE49-F238E27FC236}">
                <a16:creationId xmlns:a16="http://schemas.microsoft.com/office/drawing/2014/main" id="{246B0A8B-57B6-6D4E-355F-41E0D234F78C}"/>
              </a:ext>
            </a:extLst>
          </p:cNvPr>
          <p:cNvSpPr>
            <a:spLocks noChangeAspect="1"/>
          </p:cNvSpPr>
          <p:nvPr/>
        </p:nvSpPr>
        <p:spPr>
          <a:xfrm rot="9900000">
            <a:off x="5986117" y="2922474"/>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Oval 21">
            <a:extLst>
              <a:ext uri="{FF2B5EF4-FFF2-40B4-BE49-F238E27FC236}">
                <a16:creationId xmlns:a16="http://schemas.microsoft.com/office/drawing/2014/main" id="{B3A18568-20E4-E3FA-D2A3-45DB9BBF6F0E}"/>
              </a:ext>
            </a:extLst>
          </p:cNvPr>
          <p:cNvSpPr>
            <a:spLocks noChangeAspect="1"/>
          </p:cNvSpPr>
          <p:nvPr/>
        </p:nvSpPr>
        <p:spPr>
          <a:xfrm>
            <a:off x="8140764" y="1680877"/>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Oval 91">
            <a:extLst>
              <a:ext uri="{FF2B5EF4-FFF2-40B4-BE49-F238E27FC236}">
                <a16:creationId xmlns:a16="http://schemas.microsoft.com/office/drawing/2014/main" id="{0398FAE1-B24F-43AB-DBFB-A8B4AD844CE8}"/>
              </a:ext>
            </a:extLst>
          </p:cNvPr>
          <p:cNvSpPr/>
          <p:nvPr/>
        </p:nvSpPr>
        <p:spPr>
          <a:xfrm flipH="1">
            <a:off x="4107104" y="4527883"/>
            <a:ext cx="563020" cy="563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16">
            <a:extLst>
              <a:ext uri="{FF2B5EF4-FFF2-40B4-BE49-F238E27FC236}">
                <a16:creationId xmlns:a16="http://schemas.microsoft.com/office/drawing/2014/main" id="{1E668A91-27EC-A5B2-3E08-346B3DDFD92F}"/>
              </a:ext>
            </a:extLst>
          </p:cNvPr>
          <p:cNvSpPr/>
          <p:nvPr/>
        </p:nvSpPr>
        <p:spPr>
          <a:xfrm>
            <a:off x="4229793" y="4713731"/>
            <a:ext cx="305764" cy="20095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Oval 95">
            <a:extLst>
              <a:ext uri="{FF2B5EF4-FFF2-40B4-BE49-F238E27FC236}">
                <a16:creationId xmlns:a16="http://schemas.microsoft.com/office/drawing/2014/main" id="{8373859A-D799-B971-C0EC-67F722FE9FFB}"/>
              </a:ext>
            </a:extLst>
          </p:cNvPr>
          <p:cNvSpPr/>
          <p:nvPr/>
        </p:nvSpPr>
        <p:spPr>
          <a:xfrm>
            <a:off x="10427142" y="766007"/>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Parallelogram 30">
            <a:extLst>
              <a:ext uri="{FF2B5EF4-FFF2-40B4-BE49-F238E27FC236}">
                <a16:creationId xmlns:a16="http://schemas.microsoft.com/office/drawing/2014/main" id="{DCCA38B1-427F-E6BE-0258-4F1906A33D79}"/>
              </a:ext>
            </a:extLst>
          </p:cNvPr>
          <p:cNvSpPr/>
          <p:nvPr/>
        </p:nvSpPr>
        <p:spPr>
          <a:xfrm flipH="1">
            <a:off x="10571741" y="931939"/>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8" name="Group 37">
            <a:extLst>
              <a:ext uri="{FF2B5EF4-FFF2-40B4-BE49-F238E27FC236}">
                <a16:creationId xmlns:a16="http://schemas.microsoft.com/office/drawing/2014/main" id="{91872422-34DC-49CC-7A7F-A0B3F97ABE99}"/>
              </a:ext>
            </a:extLst>
          </p:cNvPr>
          <p:cNvGrpSpPr/>
          <p:nvPr/>
        </p:nvGrpSpPr>
        <p:grpSpPr>
          <a:xfrm>
            <a:off x="9922525" y="2493855"/>
            <a:ext cx="1957025" cy="1870289"/>
            <a:chOff x="6127601" y="487152"/>
            <a:chExt cx="999728" cy="994953"/>
          </a:xfrm>
        </p:grpSpPr>
        <p:sp>
          <p:nvSpPr>
            <p:cNvPr id="39" name="Oval 38">
              <a:extLst>
                <a:ext uri="{FF2B5EF4-FFF2-40B4-BE49-F238E27FC236}">
                  <a16:creationId xmlns:a16="http://schemas.microsoft.com/office/drawing/2014/main" id="{A68738B2-3F72-AB02-4ADF-A807518D1E63}"/>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Oval 39">
              <a:extLst>
                <a:ext uri="{FF2B5EF4-FFF2-40B4-BE49-F238E27FC236}">
                  <a16:creationId xmlns:a16="http://schemas.microsoft.com/office/drawing/2014/main" id="{66222243-1A75-0CEB-6FDE-25A0E995E728}"/>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01B2B87A-BC43-DC50-952E-E6A6F3B35037}"/>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2" name="Google Shape;864;p49">
            <a:extLst>
              <a:ext uri="{FF2B5EF4-FFF2-40B4-BE49-F238E27FC236}">
                <a16:creationId xmlns:a16="http://schemas.microsoft.com/office/drawing/2014/main" id="{59C63BBF-FF6F-FD3C-9B5F-0494D711309A}"/>
              </a:ext>
            </a:extLst>
          </p:cNvPr>
          <p:cNvSpPr txBox="1">
            <a:spLocks/>
          </p:cNvSpPr>
          <p:nvPr/>
        </p:nvSpPr>
        <p:spPr>
          <a:xfrm>
            <a:off x="9841774" y="3041286"/>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04</a:t>
            </a:r>
          </a:p>
        </p:txBody>
      </p:sp>
    </p:spTree>
    <p:extLst>
      <p:ext uri="{BB962C8B-B14F-4D97-AF65-F5344CB8AC3E}">
        <p14:creationId xmlns:p14="http://schemas.microsoft.com/office/powerpoint/2010/main" val="373214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9204" y="143270"/>
            <a:ext cx="11573197" cy="724247"/>
          </a:xfrm>
        </p:spPr>
        <p:txBody>
          <a:bodyPr/>
          <a:lstStyle/>
          <a:p>
            <a:r>
              <a:rPr lang="en-US" sz="4500" dirty="0"/>
              <a:t>Different </a:t>
            </a:r>
            <a:r>
              <a:rPr lang="en-US" sz="4500" dirty="0">
                <a:solidFill>
                  <a:srgbClr val="FFC000"/>
                </a:solidFill>
              </a:rPr>
              <a:t>Model </a:t>
            </a:r>
            <a:r>
              <a:rPr lang="en-US" sz="4500" dirty="0"/>
              <a:t>For Regression</a:t>
            </a:r>
            <a:endParaRPr lang="en-US" sz="4500" dirty="0">
              <a:solidFill>
                <a:srgbClr val="FFC000"/>
              </a:solidFill>
            </a:endParaRPr>
          </a:p>
        </p:txBody>
      </p:sp>
      <p:sp>
        <p:nvSpPr>
          <p:cNvPr id="3" name="Rounded Rectangle 2">
            <a:extLst>
              <a:ext uri="{FF2B5EF4-FFF2-40B4-BE49-F238E27FC236}">
                <a16:creationId xmlns:a16="http://schemas.microsoft.com/office/drawing/2014/main" id="{6EC19A04-28B4-4D0B-8025-F4143F9948D0}"/>
              </a:ext>
            </a:extLst>
          </p:cNvPr>
          <p:cNvSpPr/>
          <p:nvPr/>
        </p:nvSpPr>
        <p:spPr>
          <a:xfrm>
            <a:off x="2009775" y="1057131"/>
            <a:ext cx="8808507" cy="864826"/>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65000"/>
                  <a:lumOff val="35000"/>
                </a:schemeClr>
              </a:solidFill>
            </a:endParaRPr>
          </a:p>
        </p:txBody>
      </p:sp>
      <p:sp>
        <p:nvSpPr>
          <p:cNvPr id="4" name="Rounded Rectangle 3">
            <a:extLst>
              <a:ext uri="{FF2B5EF4-FFF2-40B4-BE49-F238E27FC236}">
                <a16:creationId xmlns:a16="http://schemas.microsoft.com/office/drawing/2014/main" id="{80626F86-C097-4B32-B158-CC37C1D13428}"/>
              </a:ext>
            </a:extLst>
          </p:cNvPr>
          <p:cNvSpPr/>
          <p:nvPr/>
        </p:nvSpPr>
        <p:spPr>
          <a:xfrm rot="10800000">
            <a:off x="1318994" y="2084413"/>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65000"/>
                  <a:lumOff val="35000"/>
                </a:schemeClr>
              </a:solidFill>
            </a:endParaRPr>
          </a:p>
        </p:txBody>
      </p:sp>
      <p:sp>
        <p:nvSpPr>
          <p:cNvPr id="5" name="Rounded Rectangle 4">
            <a:extLst>
              <a:ext uri="{FF2B5EF4-FFF2-40B4-BE49-F238E27FC236}">
                <a16:creationId xmlns:a16="http://schemas.microsoft.com/office/drawing/2014/main" id="{351E4AF5-699F-4CD2-98AA-9806BE9E7D32}"/>
              </a:ext>
            </a:extLst>
          </p:cNvPr>
          <p:cNvSpPr/>
          <p:nvPr/>
        </p:nvSpPr>
        <p:spPr>
          <a:xfrm rot="10800000">
            <a:off x="1043473" y="2652745"/>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8" name="Rounded Rectangle 7">
            <a:extLst>
              <a:ext uri="{FF2B5EF4-FFF2-40B4-BE49-F238E27FC236}">
                <a16:creationId xmlns:a16="http://schemas.microsoft.com/office/drawing/2014/main" id="{1118010C-2FBD-4B9F-8A7D-F3B02D5BF763}"/>
              </a:ext>
            </a:extLst>
          </p:cNvPr>
          <p:cNvSpPr/>
          <p:nvPr/>
        </p:nvSpPr>
        <p:spPr>
          <a:xfrm rot="10800000">
            <a:off x="767952" y="3228898"/>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lumMod val="65000"/>
                  <a:lumOff val="35000"/>
                </a:schemeClr>
              </a:solidFill>
            </a:endParaRPr>
          </a:p>
        </p:txBody>
      </p:sp>
      <p:sp>
        <p:nvSpPr>
          <p:cNvPr id="11" name="Rounded Rectangle 11">
            <a:extLst>
              <a:ext uri="{FF2B5EF4-FFF2-40B4-BE49-F238E27FC236}">
                <a16:creationId xmlns:a16="http://schemas.microsoft.com/office/drawing/2014/main" id="{C46FBE9B-713A-42F6-AE94-69FBFF4D16DD}"/>
              </a:ext>
            </a:extLst>
          </p:cNvPr>
          <p:cNvSpPr/>
          <p:nvPr/>
        </p:nvSpPr>
        <p:spPr>
          <a:xfrm rot="10800000">
            <a:off x="767952" y="3805051"/>
            <a:ext cx="3312000" cy="444529"/>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12" name="Rounded Rectangle 12">
            <a:extLst>
              <a:ext uri="{FF2B5EF4-FFF2-40B4-BE49-F238E27FC236}">
                <a16:creationId xmlns:a16="http://schemas.microsoft.com/office/drawing/2014/main" id="{C1859829-58F5-4051-87D2-FBD14E507F98}"/>
              </a:ext>
            </a:extLst>
          </p:cNvPr>
          <p:cNvSpPr/>
          <p:nvPr/>
        </p:nvSpPr>
        <p:spPr>
          <a:xfrm rot="10800000">
            <a:off x="1043473" y="4381204"/>
            <a:ext cx="3312000" cy="444529"/>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6DDC411E-A26F-4654-9878-4E63682837AA}"/>
              </a:ext>
            </a:extLst>
          </p:cNvPr>
          <p:cNvSpPr/>
          <p:nvPr/>
        </p:nvSpPr>
        <p:spPr>
          <a:xfrm rot="10800000">
            <a:off x="1318994" y="4957355"/>
            <a:ext cx="3312000" cy="444529"/>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grpSp>
        <p:nvGrpSpPr>
          <p:cNvPr id="17" name="Group 16">
            <a:extLst>
              <a:ext uri="{FF2B5EF4-FFF2-40B4-BE49-F238E27FC236}">
                <a16:creationId xmlns:a16="http://schemas.microsoft.com/office/drawing/2014/main" id="{6A5ECA9A-5283-44B1-BC6B-66BB18E4003D}"/>
              </a:ext>
            </a:extLst>
          </p:cNvPr>
          <p:cNvGrpSpPr/>
          <p:nvPr/>
        </p:nvGrpSpPr>
        <p:grpSpPr>
          <a:xfrm rot="16200000">
            <a:off x="5379182" y="2659557"/>
            <a:ext cx="990152" cy="729604"/>
            <a:chOff x="3352620" y="2401127"/>
            <a:chExt cx="1954451" cy="1440160"/>
          </a:xfrm>
          <a:solidFill>
            <a:schemeClr val="bg1"/>
          </a:solidFill>
        </p:grpSpPr>
        <p:sp>
          <p:nvSpPr>
            <p:cNvPr id="18" name="Rounded Rectangle 19">
              <a:extLst>
                <a:ext uri="{FF2B5EF4-FFF2-40B4-BE49-F238E27FC236}">
                  <a16:creationId xmlns:a16="http://schemas.microsoft.com/office/drawing/2014/main" id="{260F0037-B8D2-45C1-832F-B7BA952326DE}"/>
                </a:ext>
              </a:extLst>
            </p:cNvPr>
            <p:cNvSpPr/>
            <p:nvPr/>
          </p:nvSpPr>
          <p:spPr>
            <a:xfrm rot="18900000">
              <a:off x="3866911" y="2401127"/>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19" name="Rectangle 18">
              <a:extLst>
                <a:ext uri="{FF2B5EF4-FFF2-40B4-BE49-F238E27FC236}">
                  <a16:creationId xmlns:a16="http://schemas.microsoft.com/office/drawing/2014/main" id="{34B9C58B-3E2B-4183-8F75-6FE2A4E3893C}"/>
                </a:ext>
              </a:extLst>
            </p:cNvPr>
            <p:cNvSpPr/>
            <p:nvPr/>
          </p:nvSpPr>
          <p:spPr>
            <a:xfrm rot="18900000">
              <a:off x="3352620" y="2905183"/>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20" name="Group 19">
            <a:extLst>
              <a:ext uri="{FF2B5EF4-FFF2-40B4-BE49-F238E27FC236}">
                <a16:creationId xmlns:a16="http://schemas.microsoft.com/office/drawing/2014/main" id="{DE23C5CA-F0BA-49FA-A136-5022BFED5AAA}"/>
              </a:ext>
            </a:extLst>
          </p:cNvPr>
          <p:cNvGrpSpPr/>
          <p:nvPr/>
        </p:nvGrpSpPr>
        <p:grpSpPr>
          <a:xfrm rot="19800000">
            <a:off x="6035657" y="3073090"/>
            <a:ext cx="990151" cy="729605"/>
            <a:chOff x="3352621" y="2401127"/>
            <a:chExt cx="1954450" cy="1440160"/>
          </a:xfrm>
          <a:solidFill>
            <a:schemeClr val="bg1"/>
          </a:solidFill>
        </p:grpSpPr>
        <p:sp>
          <p:nvSpPr>
            <p:cNvPr id="21" name="Rounded Rectangle 22">
              <a:extLst>
                <a:ext uri="{FF2B5EF4-FFF2-40B4-BE49-F238E27FC236}">
                  <a16:creationId xmlns:a16="http://schemas.microsoft.com/office/drawing/2014/main" id="{F245A54A-07CA-4067-9013-74C4F16CBF18}"/>
                </a:ext>
              </a:extLst>
            </p:cNvPr>
            <p:cNvSpPr/>
            <p:nvPr/>
          </p:nvSpPr>
          <p:spPr>
            <a:xfrm rot="18900000">
              <a:off x="3866911" y="2401127"/>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22" name="Rectangle 21">
              <a:extLst>
                <a:ext uri="{FF2B5EF4-FFF2-40B4-BE49-F238E27FC236}">
                  <a16:creationId xmlns:a16="http://schemas.microsoft.com/office/drawing/2014/main" id="{EE8980DE-3E9C-40C7-B99A-8DE3943C69F0}"/>
                </a:ext>
              </a:extLst>
            </p:cNvPr>
            <p:cNvSpPr/>
            <p:nvPr/>
          </p:nvSpPr>
          <p:spPr>
            <a:xfrm rot="18900000">
              <a:off x="3352621" y="2905182"/>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23" name="Group 22">
            <a:extLst>
              <a:ext uri="{FF2B5EF4-FFF2-40B4-BE49-F238E27FC236}">
                <a16:creationId xmlns:a16="http://schemas.microsoft.com/office/drawing/2014/main" id="{53275BC4-6D5E-454F-855B-B480878C75B7}"/>
              </a:ext>
            </a:extLst>
          </p:cNvPr>
          <p:cNvGrpSpPr/>
          <p:nvPr/>
        </p:nvGrpSpPr>
        <p:grpSpPr>
          <a:xfrm rot="12600000">
            <a:off x="4729987" y="3073090"/>
            <a:ext cx="990152" cy="729605"/>
            <a:chOff x="3352622" y="2401122"/>
            <a:chExt cx="1954454" cy="1440160"/>
          </a:xfrm>
          <a:solidFill>
            <a:schemeClr val="bg1"/>
          </a:solidFill>
        </p:grpSpPr>
        <p:sp>
          <p:nvSpPr>
            <p:cNvPr id="24" name="Rounded Rectangle 25">
              <a:extLst>
                <a:ext uri="{FF2B5EF4-FFF2-40B4-BE49-F238E27FC236}">
                  <a16:creationId xmlns:a16="http://schemas.microsoft.com/office/drawing/2014/main" id="{8461A222-0304-4107-A1FB-4D0500AB3083}"/>
                </a:ext>
              </a:extLst>
            </p:cNvPr>
            <p:cNvSpPr/>
            <p:nvPr/>
          </p:nvSpPr>
          <p:spPr>
            <a:xfrm rot="18900000">
              <a:off x="3866916" y="2401122"/>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p>
          </p:txBody>
        </p:sp>
        <p:sp>
          <p:nvSpPr>
            <p:cNvPr id="25" name="Rectangle 24">
              <a:extLst>
                <a:ext uri="{FF2B5EF4-FFF2-40B4-BE49-F238E27FC236}">
                  <a16:creationId xmlns:a16="http://schemas.microsoft.com/office/drawing/2014/main" id="{DF25ECF1-F4AC-4F3F-8DCF-FF70C6C59AFA}"/>
                </a:ext>
              </a:extLst>
            </p:cNvPr>
            <p:cNvSpPr/>
            <p:nvPr/>
          </p:nvSpPr>
          <p:spPr>
            <a:xfrm rot="18900000">
              <a:off x="3352622" y="2905184"/>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sp>
        <p:nvSpPr>
          <p:cNvPr id="26" name="Block Arc 25">
            <a:extLst>
              <a:ext uri="{FF2B5EF4-FFF2-40B4-BE49-F238E27FC236}">
                <a16:creationId xmlns:a16="http://schemas.microsoft.com/office/drawing/2014/main" id="{19DD76C1-DB6C-43B9-B9B1-4E81B5B4AE96}"/>
              </a:ext>
            </a:extLst>
          </p:cNvPr>
          <p:cNvSpPr/>
          <p:nvPr/>
        </p:nvSpPr>
        <p:spPr>
          <a:xfrm>
            <a:off x="4224751" y="2189454"/>
            <a:ext cx="3275024" cy="3275024"/>
          </a:xfrm>
          <a:prstGeom prst="blockArc">
            <a:avLst>
              <a:gd name="adj1" fmla="val 11470999"/>
              <a:gd name="adj2" fmla="val 20797308"/>
              <a:gd name="adj3" fmla="val 50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endParaRPr>
          </a:p>
        </p:txBody>
      </p:sp>
      <p:sp>
        <p:nvSpPr>
          <p:cNvPr id="27" name="Block Arc 26">
            <a:extLst>
              <a:ext uri="{FF2B5EF4-FFF2-40B4-BE49-F238E27FC236}">
                <a16:creationId xmlns:a16="http://schemas.microsoft.com/office/drawing/2014/main" id="{4E94853E-B80F-4B76-99C5-97CCDB562F85}"/>
              </a:ext>
            </a:extLst>
          </p:cNvPr>
          <p:cNvSpPr/>
          <p:nvPr/>
        </p:nvSpPr>
        <p:spPr>
          <a:xfrm rot="10800000">
            <a:off x="4224752" y="2189454"/>
            <a:ext cx="3275024" cy="3275024"/>
          </a:xfrm>
          <a:prstGeom prst="blockArc">
            <a:avLst>
              <a:gd name="adj1" fmla="val 11470999"/>
              <a:gd name="adj2" fmla="val 20797308"/>
              <a:gd name="adj3" fmla="val 50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endParaRPr>
          </a:p>
        </p:txBody>
      </p:sp>
      <p:grpSp>
        <p:nvGrpSpPr>
          <p:cNvPr id="28" name="Group 27">
            <a:extLst>
              <a:ext uri="{FF2B5EF4-FFF2-40B4-BE49-F238E27FC236}">
                <a16:creationId xmlns:a16="http://schemas.microsoft.com/office/drawing/2014/main" id="{A7FF6380-D278-4F1F-994E-3FE91015DD39}"/>
              </a:ext>
            </a:extLst>
          </p:cNvPr>
          <p:cNvGrpSpPr/>
          <p:nvPr/>
        </p:nvGrpSpPr>
        <p:grpSpPr>
          <a:xfrm rot="5400000">
            <a:off x="5379182" y="4279420"/>
            <a:ext cx="990152" cy="729604"/>
            <a:chOff x="3352620" y="2401127"/>
            <a:chExt cx="1954451" cy="1440160"/>
          </a:xfrm>
        </p:grpSpPr>
        <p:sp>
          <p:nvSpPr>
            <p:cNvPr id="29" name="Rounded Rectangle 30">
              <a:extLst>
                <a:ext uri="{FF2B5EF4-FFF2-40B4-BE49-F238E27FC236}">
                  <a16:creationId xmlns:a16="http://schemas.microsoft.com/office/drawing/2014/main" id="{29C86D4A-7BB7-49AC-AEB0-93BAEE13AE94}"/>
                </a:ext>
              </a:extLst>
            </p:cNvPr>
            <p:cNvSpPr/>
            <p:nvPr/>
          </p:nvSpPr>
          <p:spPr>
            <a:xfrm rot="18900000">
              <a:off x="3866911" y="2401127"/>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p>
          </p:txBody>
        </p:sp>
        <p:sp>
          <p:nvSpPr>
            <p:cNvPr id="30" name="Rectangle 29">
              <a:extLst>
                <a:ext uri="{FF2B5EF4-FFF2-40B4-BE49-F238E27FC236}">
                  <a16:creationId xmlns:a16="http://schemas.microsoft.com/office/drawing/2014/main" id="{81C80A80-973C-4488-AE7A-F1D2F3C8EBCF}"/>
                </a:ext>
              </a:extLst>
            </p:cNvPr>
            <p:cNvSpPr/>
            <p:nvPr/>
          </p:nvSpPr>
          <p:spPr>
            <a:xfrm rot="18900000">
              <a:off x="3352620" y="2905183"/>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31" name="Group 30">
            <a:extLst>
              <a:ext uri="{FF2B5EF4-FFF2-40B4-BE49-F238E27FC236}">
                <a16:creationId xmlns:a16="http://schemas.microsoft.com/office/drawing/2014/main" id="{3400356C-FD24-4390-B41C-9DA9D5583C7C}"/>
              </a:ext>
            </a:extLst>
          </p:cNvPr>
          <p:cNvGrpSpPr/>
          <p:nvPr/>
        </p:nvGrpSpPr>
        <p:grpSpPr>
          <a:xfrm rot="9000000">
            <a:off x="4720463" y="3856365"/>
            <a:ext cx="990151" cy="729605"/>
            <a:chOff x="3352621" y="2401127"/>
            <a:chExt cx="1954450" cy="1440160"/>
          </a:xfrm>
        </p:grpSpPr>
        <p:sp>
          <p:nvSpPr>
            <p:cNvPr id="32" name="Rounded Rectangle 33">
              <a:extLst>
                <a:ext uri="{FF2B5EF4-FFF2-40B4-BE49-F238E27FC236}">
                  <a16:creationId xmlns:a16="http://schemas.microsoft.com/office/drawing/2014/main" id="{EF92389C-5B26-4994-9047-0D5B1EF2DCDA}"/>
                </a:ext>
              </a:extLst>
            </p:cNvPr>
            <p:cNvSpPr/>
            <p:nvPr/>
          </p:nvSpPr>
          <p:spPr>
            <a:xfrm rot="18900000">
              <a:off x="3866911" y="2401127"/>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33" name="Rectangle 32">
              <a:extLst>
                <a:ext uri="{FF2B5EF4-FFF2-40B4-BE49-F238E27FC236}">
                  <a16:creationId xmlns:a16="http://schemas.microsoft.com/office/drawing/2014/main" id="{7AC7A1D0-E303-48CC-9AAB-B0DAAC3B5830}"/>
                </a:ext>
              </a:extLst>
            </p:cNvPr>
            <p:cNvSpPr/>
            <p:nvPr/>
          </p:nvSpPr>
          <p:spPr>
            <a:xfrm rot="18900000">
              <a:off x="3352621" y="2905182"/>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34" name="Group 33">
            <a:extLst>
              <a:ext uri="{FF2B5EF4-FFF2-40B4-BE49-F238E27FC236}">
                <a16:creationId xmlns:a16="http://schemas.microsoft.com/office/drawing/2014/main" id="{7A03E8B7-8647-48DD-B353-22A2F3DFFEAC}"/>
              </a:ext>
            </a:extLst>
          </p:cNvPr>
          <p:cNvGrpSpPr/>
          <p:nvPr/>
        </p:nvGrpSpPr>
        <p:grpSpPr>
          <a:xfrm rot="1800000">
            <a:off x="6026132" y="3856365"/>
            <a:ext cx="990153" cy="729605"/>
            <a:chOff x="3352621" y="2401122"/>
            <a:chExt cx="1954455" cy="1440160"/>
          </a:xfrm>
        </p:grpSpPr>
        <p:sp>
          <p:nvSpPr>
            <p:cNvPr id="35" name="Rounded Rectangle 36">
              <a:extLst>
                <a:ext uri="{FF2B5EF4-FFF2-40B4-BE49-F238E27FC236}">
                  <a16:creationId xmlns:a16="http://schemas.microsoft.com/office/drawing/2014/main" id="{38F13BFB-6C8F-4234-A7D6-1FD897FAF24F}"/>
                </a:ext>
              </a:extLst>
            </p:cNvPr>
            <p:cNvSpPr/>
            <p:nvPr/>
          </p:nvSpPr>
          <p:spPr>
            <a:xfrm rot="18900000">
              <a:off x="3866916" y="2401122"/>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36" name="Rectangle 35">
              <a:extLst>
                <a:ext uri="{FF2B5EF4-FFF2-40B4-BE49-F238E27FC236}">
                  <a16:creationId xmlns:a16="http://schemas.microsoft.com/office/drawing/2014/main" id="{88C67C98-E690-44E0-8EF6-5060D1D8230E}"/>
                </a:ext>
              </a:extLst>
            </p:cNvPr>
            <p:cNvSpPr/>
            <p:nvPr/>
          </p:nvSpPr>
          <p:spPr>
            <a:xfrm rot="18900000">
              <a:off x="3352621" y="2905182"/>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sp>
        <p:nvSpPr>
          <p:cNvPr id="37" name="TextBox 36">
            <a:extLst>
              <a:ext uri="{FF2B5EF4-FFF2-40B4-BE49-F238E27FC236}">
                <a16:creationId xmlns:a16="http://schemas.microsoft.com/office/drawing/2014/main" id="{CF8C611F-3C02-421B-8678-F815F1186610}"/>
              </a:ext>
            </a:extLst>
          </p:cNvPr>
          <p:cNvSpPr txBox="1"/>
          <p:nvPr/>
        </p:nvSpPr>
        <p:spPr>
          <a:xfrm>
            <a:off x="2306272" y="1219587"/>
            <a:ext cx="7975998" cy="477054"/>
          </a:xfrm>
          <a:prstGeom prst="rect">
            <a:avLst/>
          </a:prstGeom>
          <a:noFill/>
        </p:spPr>
        <p:txBody>
          <a:bodyPr wrap="square" rtlCol="0">
            <a:spAutoFit/>
          </a:bodyPr>
          <a:lstStyle/>
          <a:p>
            <a:pPr algn="ctr"/>
            <a:r>
              <a:rPr lang="en-US" altLang="ko-KR" sz="2500" b="1" dirty="0">
                <a:solidFill>
                  <a:schemeClr val="tx1">
                    <a:lumMod val="65000"/>
                    <a:lumOff val="35000"/>
                  </a:schemeClr>
                </a:solidFill>
                <a:cs typeface="Arial" pitchFamily="34" charset="0"/>
              </a:rPr>
              <a:t>ML models Used For Regression</a:t>
            </a:r>
            <a:endParaRPr lang="ko-KR" altLang="en-US" sz="2500" b="1" dirty="0">
              <a:solidFill>
                <a:schemeClr val="tx1">
                  <a:lumMod val="65000"/>
                  <a:lumOff val="35000"/>
                </a:schemeClr>
              </a:solidFill>
              <a:cs typeface="Arial" pitchFamily="34" charset="0"/>
            </a:endParaRPr>
          </a:p>
        </p:txBody>
      </p:sp>
      <p:sp>
        <p:nvSpPr>
          <p:cNvPr id="38" name="TextBox 37">
            <a:extLst>
              <a:ext uri="{FF2B5EF4-FFF2-40B4-BE49-F238E27FC236}">
                <a16:creationId xmlns:a16="http://schemas.microsoft.com/office/drawing/2014/main" id="{B0CE274F-104F-4ECC-B6D9-7A656094BFCB}"/>
              </a:ext>
            </a:extLst>
          </p:cNvPr>
          <p:cNvSpPr txBox="1"/>
          <p:nvPr/>
        </p:nvSpPr>
        <p:spPr>
          <a:xfrm>
            <a:off x="1475891" y="2160357"/>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1. Linear Regression</a:t>
            </a:r>
            <a:endParaRPr lang="ko-KR" altLang="en-US" sz="1200" b="1" dirty="0">
              <a:solidFill>
                <a:schemeClr val="tx1">
                  <a:lumMod val="65000"/>
                  <a:lumOff val="35000"/>
                </a:schemeClr>
              </a:solidFill>
              <a:cs typeface="Arial" pitchFamily="34" charset="0"/>
            </a:endParaRPr>
          </a:p>
        </p:txBody>
      </p:sp>
      <p:sp>
        <p:nvSpPr>
          <p:cNvPr id="39" name="TextBox 38">
            <a:extLst>
              <a:ext uri="{FF2B5EF4-FFF2-40B4-BE49-F238E27FC236}">
                <a16:creationId xmlns:a16="http://schemas.microsoft.com/office/drawing/2014/main" id="{05FAD658-9ECD-4E8C-B010-0E6835CDB1E0}"/>
              </a:ext>
            </a:extLst>
          </p:cNvPr>
          <p:cNvSpPr txBox="1"/>
          <p:nvPr/>
        </p:nvSpPr>
        <p:spPr>
          <a:xfrm>
            <a:off x="1200371" y="2736510"/>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2. RANSAC Regressor</a:t>
            </a:r>
            <a:endParaRPr lang="ko-KR" altLang="en-US" sz="1200" b="1" dirty="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DC7D3474-F905-43A1-A65B-DE404B76DAE0}"/>
              </a:ext>
            </a:extLst>
          </p:cNvPr>
          <p:cNvSpPr txBox="1"/>
          <p:nvPr/>
        </p:nvSpPr>
        <p:spPr>
          <a:xfrm>
            <a:off x="924849" y="3312663"/>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3. Ridge</a:t>
            </a:r>
            <a:endParaRPr lang="ko-KR" altLang="en-US" sz="1200" b="1" dirty="0">
              <a:solidFill>
                <a:schemeClr val="tx1">
                  <a:lumMod val="65000"/>
                  <a:lumOff val="35000"/>
                </a:schemeClr>
              </a:solidFill>
              <a:cs typeface="Arial" pitchFamily="34" charset="0"/>
            </a:endParaRPr>
          </a:p>
        </p:txBody>
      </p:sp>
      <p:sp>
        <p:nvSpPr>
          <p:cNvPr id="45" name="TextBox 44">
            <a:extLst>
              <a:ext uri="{FF2B5EF4-FFF2-40B4-BE49-F238E27FC236}">
                <a16:creationId xmlns:a16="http://schemas.microsoft.com/office/drawing/2014/main" id="{78E7E197-41D5-4152-8BE5-7F34F7FF38AB}"/>
              </a:ext>
            </a:extLst>
          </p:cNvPr>
          <p:cNvSpPr txBox="1"/>
          <p:nvPr/>
        </p:nvSpPr>
        <p:spPr>
          <a:xfrm>
            <a:off x="924849" y="3888816"/>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4. Lasso</a:t>
            </a:r>
            <a:endParaRPr lang="ko-KR" altLang="en-US" sz="1200" b="1" dirty="0">
              <a:solidFill>
                <a:schemeClr val="tx1">
                  <a:lumMod val="65000"/>
                  <a:lumOff val="35000"/>
                </a:schemeClr>
              </a:solidFill>
              <a:cs typeface="Arial" pitchFamily="34" charset="0"/>
            </a:endParaRPr>
          </a:p>
        </p:txBody>
      </p:sp>
      <p:sp>
        <p:nvSpPr>
          <p:cNvPr id="46" name="TextBox 45">
            <a:extLst>
              <a:ext uri="{FF2B5EF4-FFF2-40B4-BE49-F238E27FC236}">
                <a16:creationId xmlns:a16="http://schemas.microsoft.com/office/drawing/2014/main" id="{5EB798D9-F4FC-4AA0-854E-94541ABCF8E9}"/>
              </a:ext>
            </a:extLst>
          </p:cNvPr>
          <p:cNvSpPr txBox="1"/>
          <p:nvPr/>
        </p:nvSpPr>
        <p:spPr>
          <a:xfrm>
            <a:off x="1200371" y="4464969"/>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5. </a:t>
            </a:r>
            <a:r>
              <a:rPr lang="en-US" altLang="ko-KR" sz="1200" b="1" dirty="0" err="1">
                <a:solidFill>
                  <a:schemeClr val="tx1">
                    <a:lumMod val="65000"/>
                    <a:lumOff val="35000"/>
                  </a:schemeClr>
                </a:solidFill>
                <a:cs typeface="Arial" pitchFamily="34" charset="0"/>
              </a:rPr>
              <a:t>ElasticNetCV</a:t>
            </a:r>
            <a:endParaRPr lang="ko-KR" altLang="en-US" sz="1200" b="1" dirty="0">
              <a:solidFill>
                <a:schemeClr val="tx1">
                  <a:lumMod val="65000"/>
                  <a:lumOff val="35000"/>
                </a:schemeClr>
              </a:solidFill>
              <a:cs typeface="Arial" pitchFamily="34" charset="0"/>
            </a:endParaRPr>
          </a:p>
        </p:txBody>
      </p:sp>
      <p:sp>
        <p:nvSpPr>
          <p:cNvPr id="47" name="TextBox 46">
            <a:extLst>
              <a:ext uri="{FF2B5EF4-FFF2-40B4-BE49-F238E27FC236}">
                <a16:creationId xmlns:a16="http://schemas.microsoft.com/office/drawing/2014/main" id="{47060B45-13F9-48C5-9838-9DF860CF13E2}"/>
              </a:ext>
            </a:extLst>
          </p:cNvPr>
          <p:cNvSpPr txBox="1"/>
          <p:nvPr/>
        </p:nvSpPr>
        <p:spPr>
          <a:xfrm>
            <a:off x="1461842" y="5066239"/>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6. SGD Regressor</a:t>
            </a:r>
            <a:endParaRPr lang="ko-KR" altLang="en-US" sz="1200" b="1" dirty="0">
              <a:solidFill>
                <a:schemeClr val="tx1">
                  <a:lumMod val="65000"/>
                  <a:lumOff val="35000"/>
                </a:schemeClr>
              </a:solidFill>
              <a:cs typeface="Arial" pitchFamily="34" charset="0"/>
            </a:endParaRPr>
          </a:p>
        </p:txBody>
      </p:sp>
      <p:sp>
        <p:nvSpPr>
          <p:cNvPr id="51" name="Parallelogram 15">
            <a:extLst>
              <a:ext uri="{FF2B5EF4-FFF2-40B4-BE49-F238E27FC236}">
                <a16:creationId xmlns:a16="http://schemas.microsoft.com/office/drawing/2014/main" id="{7ADAE8C3-7C11-4A00-8A56-3547C256BAB5}"/>
              </a:ext>
            </a:extLst>
          </p:cNvPr>
          <p:cNvSpPr/>
          <p:nvPr/>
        </p:nvSpPr>
        <p:spPr>
          <a:xfrm flipH="1">
            <a:off x="5685618" y="4602974"/>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2" name="Rectangle 30">
            <a:extLst>
              <a:ext uri="{FF2B5EF4-FFF2-40B4-BE49-F238E27FC236}">
                <a16:creationId xmlns:a16="http://schemas.microsoft.com/office/drawing/2014/main" id="{5142A023-BCFF-4429-84EC-BAEB1A45FFA2}"/>
              </a:ext>
            </a:extLst>
          </p:cNvPr>
          <p:cNvSpPr/>
          <p:nvPr/>
        </p:nvSpPr>
        <p:spPr>
          <a:xfrm>
            <a:off x="6503916" y="4126757"/>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3" name="Rounded Rectangle 10">
            <a:extLst>
              <a:ext uri="{FF2B5EF4-FFF2-40B4-BE49-F238E27FC236}">
                <a16:creationId xmlns:a16="http://schemas.microsoft.com/office/drawing/2014/main" id="{12A03457-0863-4ADC-8FCA-AD3F3E6AC1D4}"/>
              </a:ext>
            </a:extLst>
          </p:cNvPr>
          <p:cNvSpPr/>
          <p:nvPr/>
        </p:nvSpPr>
        <p:spPr>
          <a:xfrm>
            <a:off x="4983754" y="3228415"/>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4" name="Rounded Rectangle 6">
            <a:extLst>
              <a:ext uri="{FF2B5EF4-FFF2-40B4-BE49-F238E27FC236}">
                <a16:creationId xmlns:a16="http://schemas.microsoft.com/office/drawing/2014/main" id="{2A934E91-946D-4B3A-9928-05D5128056D1}"/>
              </a:ext>
            </a:extLst>
          </p:cNvPr>
          <p:cNvSpPr/>
          <p:nvPr/>
        </p:nvSpPr>
        <p:spPr>
          <a:xfrm>
            <a:off x="5713510" y="2714929"/>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5" name="Rectangle 16">
            <a:extLst>
              <a:ext uri="{FF2B5EF4-FFF2-40B4-BE49-F238E27FC236}">
                <a16:creationId xmlns:a16="http://schemas.microsoft.com/office/drawing/2014/main" id="{9912D258-9DEB-474C-8D2B-6F3176A6CF44}"/>
              </a:ext>
            </a:extLst>
          </p:cNvPr>
          <p:cNvSpPr/>
          <p:nvPr/>
        </p:nvSpPr>
        <p:spPr>
          <a:xfrm rot="2700000">
            <a:off x="4958821" y="404652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6" name="Rounded Rectangle 5">
            <a:extLst>
              <a:ext uri="{FF2B5EF4-FFF2-40B4-BE49-F238E27FC236}">
                <a16:creationId xmlns:a16="http://schemas.microsoft.com/office/drawing/2014/main" id="{36A6EC76-11C1-4666-9247-B42EE783D3C9}"/>
              </a:ext>
            </a:extLst>
          </p:cNvPr>
          <p:cNvSpPr/>
          <p:nvPr/>
        </p:nvSpPr>
        <p:spPr>
          <a:xfrm flipH="1">
            <a:off x="6448882" y="3231225"/>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7" name="Rectangle 56">
            <a:extLst>
              <a:ext uri="{FF2B5EF4-FFF2-40B4-BE49-F238E27FC236}">
                <a16:creationId xmlns:a16="http://schemas.microsoft.com/office/drawing/2014/main" id="{1C638D2F-F32B-8F87-445B-A3CFB227E493}"/>
              </a:ext>
            </a:extLst>
          </p:cNvPr>
          <p:cNvSpPr/>
          <p:nvPr/>
        </p:nvSpPr>
        <p:spPr>
          <a:xfrm>
            <a:off x="448500" y="787676"/>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6">
            <a:extLst>
              <a:ext uri="{FF2B5EF4-FFF2-40B4-BE49-F238E27FC236}">
                <a16:creationId xmlns:a16="http://schemas.microsoft.com/office/drawing/2014/main" id="{02C94185-D2E7-2205-6FE1-743FAEB0E74D}"/>
              </a:ext>
            </a:extLst>
          </p:cNvPr>
          <p:cNvSpPr/>
          <p:nvPr/>
        </p:nvSpPr>
        <p:spPr>
          <a:xfrm>
            <a:off x="7506282" y="2665248"/>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59" name="Rounded Rectangle 8">
            <a:extLst>
              <a:ext uri="{FF2B5EF4-FFF2-40B4-BE49-F238E27FC236}">
                <a16:creationId xmlns:a16="http://schemas.microsoft.com/office/drawing/2014/main" id="{2557022F-73FF-3BB6-8004-D05C3EB8FA51}"/>
              </a:ext>
            </a:extLst>
          </p:cNvPr>
          <p:cNvSpPr/>
          <p:nvPr/>
        </p:nvSpPr>
        <p:spPr>
          <a:xfrm>
            <a:off x="7594032" y="3236525"/>
            <a:ext cx="3336982"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60" name="Rounded Rectangle 14">
            <a:extLst>
              <a:ext uri="{FF2B5EF4-FFF2-40B4-BE49-F238E27FC236}">
                <a16:creationId xmlns:a16="http://schemas.microsoft.com/office/drawing/2014/main" id="{57FCF2D5-FAD3-38DB-7AEC-8C0181BF6314}"/>
              </a:ext>
            </a:extLst>
          </p:cNvPr>
          <p:cNvSpPr/>
          <p:nvPr/>
        </p:nvSpPr>
        <p:spPr>
          <a:xfrm>
            <a:off x="7669751" y="3808494"/>
            <a:ext cx="3464555" cy="482471"/>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63" name="TextBox 62">
            <a:extLst>
              <a:ext uri="{FF2B5EF4-FFF2-40B4-BE49-F238E27FC236}">
                <a16:creationId xmlns:a16="http://schemas.microsoft.com/office/drawing/2014/main" id="{3FE89ACA-6386-E00D-F580-B651E33BD2BE}"/>
              </a:ext>
            </a:extLst>
          </p:cNvPr>
          <p:cNvSpPr txBox="1"/>
          <p:nvPr/>
        </p:nvSpPr>
        <p:spPr>
          <a:xfrm>
            <a:off x="7621121" y="2749013"/>
            <a:ext cx="3067392"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8. </a:t>
            </a:r>
            <a:r>
              <a:rPr lang="en-US" altLang="ko-KR" sz="1200" b="1" dirty="0" err="1">
                <a:solidFill>
                  <a:schemeClr val="tx1">
                    <a:lumMod val="65000"/>
                    <a:lumOff val="35000"/>
                  </a:schemeClr>
                </a:solidFill>
                <a:cs typeface="Arial" pitchFamily="34" charset="0"/>
              </a:rPr>
              <a:t>RandomForest</a:t>
            </a:r>
            <a:r>
              <a:rPr lang="en-US" altLang="ko-KR" sz="1200" b="1" dirty="0">
                <a:solidFill>
                  <a:schemeClr val="tx1">
                    <a:lumMod val="65000"/>
                    <a:lumOff val="35000"/>
                  </a:schemeClr>
                </a:solidFill>
                <a:cs typeface="Arial" pitchFamily="34" charset="0"/>
              </a:rPr>
              <a:t> Regressor</a:t>
            </a:r>
            <a:endParaRPr lang="ko-KR" altLang="en-US" sz="1200" b="1"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C736627D-C59B-7343-2C0E-B235013998DD}"/>
              </a:ext>
            </a:extLst>
          </p:cNvPr>
          <p:cNvSpPr txBox="1"/>
          <p:nvPr/>
        </p:nvSpPr>
        <p:spPr>
          <a:xfrm>
            <a:off x="7907539" y="3323499"/>
            <a:ext cx="2805653"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9. SVR</a:t>
            </a:r>
            <a:endParaRPr lang="ko-KR" altLang="en-US" sz="1200" b="1" dirty="0">
              <a:solidFill>
                <a:schemeClr val="tx1">
                  <a:lumMod val="65000"/>
                  <a:lumOff val="35000"/>
                </a:schemeClr>
              </a:solidFill>
              <a:cs typeface="Arial" pitchFamily="34" charset="0"/>
            </a:endParaRPr>
          </a:p>
        </p:txBody>
      </p:sp>
      <p:sp>
        <p:nvSpPr>
          <p:cNvPr id="65" name="TextBox 64">
            <a:extLst>
              <a:ext uri="{FF2B5EF4-FFF2-40B4-BE49-F238E27FC236}">
                <a16:creationId xmlns:a16="http://schemas.microsoft.com/office/drawing/2014/main" id="{9C282E0B-497E-2EF4-CA31-66422F8599E9}"/>
              </a:ext>
            </a:extLst>
          </p:cNvPr>
          <p:cNvSpPr txBox="1"/>
          <p:nvPr/>
        </p:nvSpPr>
        <p:spPr>
          <a:xfrm>
            <a:off x="7802593" y="3920689"/>
            <a:ext cx="3331713"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10. XGB Regressor</a:t>
            </a:r>
            <a:endParaRPr lang="ko-KR" altLang="en-US" sz="1200" b="1" dirty="0">
              <a:solidFill>
                <a:schemeClr val="tx1">
                  <a:lumMod val="65000"/>
                  <a:lumOff val="35000"/>
                </a:schemeClr>
              </a:solidFill>
              <a:cs typeface="Arial" pitchFamily="34" charset="0"/>
            </a:endParaRPr>
          </a:p>
        </p:txBody>
      </p:sp>
      <p:sp>
        <p:nvSpPr>
          <p:cNvPr id="70" name="Rounded Rectangle 3">
            <a:extLst>
              <a:ext uri="{FF2B5EF4-FFF2-40B4-BE49-F238E27FC236}">
                <a16:creationId xmlns:a16="http://schemas.microsoft.com/office/drawing/2014/main" id="{FE4EBDAA-C53F-3E4A-EE90-E5C391A87CC7}"/>
              </a:ext>
            </a:extLst>
          </p:cNvPr>
          <p:cNvSpPr/>
          <p:nvPr/>
        </p:nvSpPr>
        <p:spPr>
          <a:xfrm rot="10800000">
            <a:off x="7117521" y="2037034"/>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71" name="TextBox 70">
            <a:extLst>
              <a:ext uri="{FF2B5EF4-FFF2-40B4-BE49-F238E27FC236}">
                <a16:creationId xmlns:a16="http://schemas.microsoft.com/office/drawing/2014/main" id="{6AE8AD53-0B4F-FE41-4E53-73C89FD53EBA}"/>
              </a:ext>
            </a:extLst>
          </p:cNvPr>
          <p:cNvSpPr txBox="1"/>
          <p:nvPr/>
        </p:nvSpPr>
        <p:spPr>
          <a:xfrm>
            <a:off x="7274418" y="2112978"/>
            <a:ext cx="3040266"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7. </a:t>
            </a:r>
            <a:r>
              <a:rPr lang="en-US" altLang="ko-KR" sz="1200" b="1" dirty="0" err="1">
                <a:solidFill>
                  <a:schemeClr val="tx1">
                    <a:lumMod val="65000"/>
                    <a:lumOff val="35000"/>
                  </a:schemeClr>
                </a:solidFill>
                <a:cs typeface="Arial" pitchFamily="34" charset="0"/>
              </a:rPr>
              <a:t>DecisionTree</a:t>
            </a:r>
            <a:r>
              <a:rPr lang="en-US" altLang="ko-KR" sz="1200" b="1" dirty="0">
                <a:solidFill>
                  <a:schemeClr val="tx1">
                    <a:lumMod val="65000"/>
                    <a:lumOff val="35000"/>
                  </a:schemeClr>
                </a:solidFill>
                <a:cs typeface="Arial" pitchFamily="34" charset="0"/>
              </a:rPr>
              <a:t> Regressor</a:t>
            </a:r>
            <a:endParaRPr lang="ko-KR" altLang="en-US" sz="1200" b="1" dirty="0">
              <a:solidFill>
                <a:schemeClr val="tx1">
                  <a:lumMod val="65000"/>
                  <a:lumOff val="35000"/>
                </a:schemeClr>
              </a:solidFill>
              <a:cs typeface="Arial" pitchFamily="34" charset="0"/>
            </a:endParaRPr>
          </a:p>
        </p:txBody>
      </p:sp>
      <p:sp>
        <p:nvSpPr>
          <p:cNvPr id="66" name="Rounded Rectangle 14">
            <a:extLst>
              <a:ext uri="{FF2B5EF4-FFF2-40B4-BE49-F238E27FC236}">
                <a16:creationId xmlns:a16="http://schemas.microsoft.com/office/drawing/2014/main" id="{9D023720-E44E-6B86-5D91-5633980F380F}"/>
              </a:ext>
            </a:extLst>
          </p:cNvPr>
          <p:cNvSpPr/>
          <p:nvPr/>
        </p:nvSpPr>
        <p:spPr>
          <a:xfrm>
            <a:off x="7436152" y="4409522"/>
            <a:ext cx="3597399" cy="482471"/>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67" name="TextBox 66">
            <a:extLst>
              <a:ext uri="{FF2B5EF4-FFF2-40B4-BE49-F238E27FC236}">
                <a16:creationId xmlns:a16="http://schemas.microsoft.com/office/drawing/2014/main" id="{C4CCEB90-A413-8C72-24AC-90DE78B81460}"/>
              </a:ext>
            </a:extLst>
          </p:cNvPr>
          <p:cNvSpPr txBox="1"/>
          <p:nvPr/>
        </p:nvSpPr>
        <p:spPr>
          <a:xfrm>
            <a:off x="7568994" y="4521717"/>
            <a:ext cx="3331713"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11. </a:t>
            </a:r>
            <a:r>
              <a:rPr lang="en-US" altLang="ko-KR" sz="1200" b="1" dirty="0" err="1">
                <a:solidFill>
                  <a:schemeClr val="tx1">
                    <a:lumMod val="65000"/>
                    <a:lumOff val="35000"/>
                  </a:schemeClr>
                </a:solidFill>
                <a:cs typeface="Arial" pitchFamily="34" charset="0"/>
              </a:rPr>
              <a:t>GBoostReg</a:t>
            </a:r>
            <a:endParaRPr lang="ko-KR" altLang="en-US" sz="1200" b="1" dirty="0">
              <a:solidFill>
                <a:schemeClr val="tx1">
                  <a:lumMod val="65000"/>
                  <a:lumOff val="35000"/>
                </a:schemeClr>
              </a:solidFill>
              <a:cs typeface="Arial" pitchFamily="34" charset="0"/>
            </a:endParaRPr>
          </a:p>
        </p:txBody>
      </p:sp>
      <p:sp>
        <p:nvSpPr>
          <p:cNvPr id="69" name="Rounded Rectangle 14">
            <a:extLst>
              <a:ext uri="{FF2B5EF4-FFF2-40B4-BE49-F238E27FC236}">
                <a16:creationId xmlns:a16="http://schemas.microsoft.com/office/drawing/2014/main" id="{0D6AD289-43ED-872C-2777-7FF7CE3242FF}"/>
              </a:ext>
            </a:extLst>
          </p:cNvPr>
          <p:cNvSpPr/>
          <p:nvPr/>
        </p:nvSpPr>
        <p:spPr>
          <a:xfrm>
            <a:off x="6982520" y="5094202"/>
            <a:ext cx="3597399" cy="482471"/>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72" name="TextBox 71">
            <a:extLst>
              <a:ext uri="{FF2B5EF4-FFF2-40B4-BE49-F238E27FC236}">
                <a16:creationId xmlns:a16="http://schemas.microsoft.com/office/drawing/2014/main" id="{34F18EDD-CBE3-CFC9-234E-53247F053F88}"/>
              </a:ext>
            </a:extLst>
          </p:cNvPr>
          <p:cNvSpPr txBox="1"/>
          <p:nvPr/>
        </p:nvSpPr>
        <p:spPr>
          <a:xfrm>
            <a:off x="7115362" y="5206397"/>
            <a:ext cx="3331713" cy="276999"/>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12. LGBM Regressor</a:t>
            </a:r>
            <a:endParaRPr lang="ko-KR" altLang="en-US" sz="12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356540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pPr>
              <a:lnSpc>
                <a:spcPct val="100000"/>
              </a:lnSpc>
              <a:spcBef>
                <a:spcPts val="0"/>
              </a:spcBef>
              <a:buClr>
                <a:schemeClr val="dk1"/>
              </a:buClr>
              <a:buSzPts val="2500"/>
            </a:pPr>
            <a:r>
              <a:rPr lang="en-US" sz="3500" dirty="0">
                <a:solidFill>
                  <a:schemeClr val="dk1"/>
                </a:solidFill>
                <a:latin typeface="Anton"/>
                <a:sym typeface="Anton"/>
              </a:rPr>
              <a:t>TABLE OF CONTENTS</a:t>
            </a:r>
          </a:p>
        </p:txBody>
      </p:sp>
      <p:grpSp>
        <p:nvGrpSpPr>
          <p:cNvPr id="67" name="Group 66">
            <a:extLst>
              <a:ext uri="{FF2B5EF4-FFF2-40B4-BE49-F238E27FC236}">
                <a16:creationId xmlns:a16="http://schemas.microsoft.com/office/drawing/2014/main" id="{85030F3C-3F14-4280-AA6C-19204206B3E0}"/>
              </a:ext>
            </a:extLst>
          </p:cNvPr>
          <p:cNvGrpSpPr/>
          <p:nvPr/>
        </p:nvGrpSpPr>
        <p:grpSpPr>
          <a:xfrm rot="16200000">
            <a:off x="8019960" y="2640234"/>
            <a:ext cx="6404152" cy="1704274"/>
            <a:chOff x="3960971" y="2767117"/>
            <a:chExt cx="4267200" cy="1321489"/>
          </a:xfrm>
        </p:grpSpPr>
        <p:sp>
          <p:nvSpPr>
            <p:cNvPr id="68" name="Freeform: Shape 67">
              <a:extLst>
                <a:ext uri="{FF2B5EF4-FFF2-40B4-BE49-F238E27FC236}">
                  <a16:creationId xmlns:a16="http://schemas.microsoft.com/office/drawing/2014/main" id="{500CC3D4-3213-44FE-AEA1-D00F01745FC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5"/>
            </a:solidFill>
            <a:ln w="9525" cap="flat">
              <a:noFill/>
              <a:prstDash val="solid"/>
              <a:miter/>
            </a:ln>
          </p:spPr>
          <p:txBody>
            <a:bodyPr rtlCol="0" anchor="ctr"/>
            <a:lstStyle/>
            <a:p>
              <a:endParaRPr lang="en-US" sz="1200"/>
            </a:p>
          </p:txBody>
        </p:sp>
        <p:sp>
          <p:nvSpPr>
            <p:cNvPr id="69" name="Freeform: Shape 68">
              <a:extLst>
                <a:ext uri="{FF2B5EF4-FFF2-40B4-BE49-F238E27FC236}">
                  <a16:creationId xmlns:a16="http://schemas.microsoft.com/office/drawing/2014/main" id="{F3D9FB98-AB9C-4644-A8E5-20D1B778615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dirty="0"/>
            </a:p>
          </p:txBody>
        </p:sp>
        <p:sp>
          <p:nvSpPr>
            <p:cNvPr id="70" name="Freeform: Shape 69">
              <a:extLst>
                <a:ext uri="{FF2B5EF4-FFF2-40B4-BE49-F238E27FC236}">
                  <a16:creationId xmlns:a16="http://schemas.microsoft.com/office/drawing/2014/main" id="{16388DEA-7EFF-4878-98F7-417A594FE6FF}"/>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5"/>
            </a:solidFill>
            <a:ln w="9525" cap="flat">
              <a:noFill/>
              <a:prstDash val="solid"/>
              <a:miter/>
            </a:ln>
          </p:spPr>
          <p:txBody>
            <a:bodyPr rtlCol="0" anchor="ctr"/>
            <a:lstStyle/>
            <a:p>
              <a:endParaRPr lang="en-US" sz="1200" dirty="0"/>
            </a:p>
          </p:txBody>
        </p:sp>
        <p:sp>
          <p:nvSpPr>
            <p:cNvPr id="71" name="Freeform: Shape 70">
              <a:extLst>
                <a:ext uri="{FF2B5EF4-FFF2-40B4-BE49-F238E27FC236}">
                  <a16:creationId xmlns:a16="http://schemas.microsoft.com/office/drawing/2014/main" id="{BDB4C64B-2027-487F-AE96-A7A3A851663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5"/>
            </a:solidFill>
            <a:ln w="9525" cap="flat">
              <a:noFill/>
              <a:prstDash val="solid"/>
              <a:miter/>
            </a:ln>
          </p:spPr>
          <p:txBody>
            <a:bodyPr rtlCol="0" anchor="ctr"/>
            <a:lstStyle/>
            <a:p>
              <a:endParaRPr lang="en-US" sz="1200"/>
            </a:p>
          </p:txBody>
        </p:sp>
      </p:grpSp>
      <p:grpSp>
        <p:nvGrpSpPr>
          <p:cNvPr id="83" name="Graphic 3">
            <a:extLst>
              <a:ext uri="{FF2B5EF4-FFF2-40B4-BE49-F238E27FC236}">
                <a16:creationId xmlns:a16="http://schemas.microsoft.com/office/drawing/2014/main" id="{19C4EF18-7F43-4D6E-ACAF-E47946F46669}"/>
              </a:ext>
            </a:extLst>
          </p:cNvPr>
          <p:cNvGrpSpPr/>
          <p:nvPr/>
        </p:nvGrpSpPr>
        <p:grpSpPr>
          <a:xfrm rot="21305829" flipH="1">
            <a:off x="388050" y="3006314"/>
            <a:ext cx="1389702" cy="1123553"/>
            <a:chOff x="8338752" y="1211990"/>
            <a:chExt cx="3851961" cy="3114252"/>
          </a:xfrm>
        </p:grpSpPr>
        <p:sp>
          <p:nvSpPr>
            <p:cNvPr id="8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3DC938BF-274F-4644-8F23-CD7AE6676BA0}"/>
              </a:ext>
            </a:extLst>
          </p:cNvPr>
          <p:cNvGrpSpPr/>
          <p:nvPr/>
        </p:nvGrpSpPr>
        <p:grpSpPr>
          <a:xfrm>
            <a:off x="1446763" y="2639278"/>
            <a:ext cx="10061655" cy="2617601"/>
            <a:chOff x="1427713" y="2852132"/>
            <a:chExt cx="10061655" cy="2617601"/>
          </a:xfrm>
        </p:grpSpPr>
        <p:grpSp>
          <p:nvGrpSpPr>
            <p:cNvPr id="6"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09" name="Block Arc 108">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0" name="Block Arc 109">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Block Arc 110">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2" name="Block Arc 111">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3" name="Block Arc 112">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 name="Rectangle 6">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Oval 114">
            <a:extLst>
              <a:ext uri="{FF2B5EF4-FFF2-40B4-BE49-F238E27FC236}">
                <a16:creationId xmlns:a16="http://schemas.microsoft.com/office/drawing/2014/main" id="{7054A256-8CF5-4768-B0E4-8D3ABDC99DD0}"/>
              </a:ext>
            </a:extLst>
          </p:cNvPr>
          <p:cNvSpPr/>
          <p:nvPr/>
        </p:nvSpPr>
        <p:spPr>
          <a:xfrm>
            <a:off x="5072493" y="33848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A478EFDC-91F9-4AB0-86AA-EF757AA65B89}"/>
              </a:ext>
            </a:extLst>
          </p:cNvPr>
          <p:cNvSpPr/>
          <p:nvPr/>
        </p:nvSpPr>
        <p:spPr>
          <a:xfrm>
            <a:off x="3543531" y="386927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F58C1468-307F-4474-A7C3-796841EE438D}"/>
              </a:ext>
            </a:extLst>
          </p:cNvPr>
          <p:cNvSpPr/>
          <p:nvPr/>
        </p:nvSpPr>
        <p:spPr>
          <a:xfrm>
            <a:off x="2014569" y="3384889"/>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2E9AEEA8-BE6A-406B-BB73-D62F6237E8FD}"/>
              </a:ext>
            </a:extLst>
          </p:cNvPr>
          <p:cNvSpPr/>
          <p:nvPr/>
        </p:nvSpPr>
        <p:spPr>
          <a:xfrm>
            <a:off x="6601454" y="3869278"/>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1" name="Oval 100">
            <a:extLst>
              <a:ext uri="{FF2B5EF4-FFF2-40B4-BE49-F238E27FC236}">
                <a16:creationId xmlns:a16="http://schemas.microsoft.com/office/drawing/2014/main" id="{102A3DBB-340A-440D-BDBC-B66D4D01EFDC}"/>
              </a:ext>
            </a:extLst>
          </p:cNvPr>
          <p:cNvSpPr/>
          <p:nvPr/>
        </p:nvSpPr>
        <p:spPr>
          <a:xfrm>
            <a:off x="8130415" y="338488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Rounded Rectangle 5">
            <a:extLst>
              <a:ext uri="{FF2B5EF4-FFF2-40B4-BE49-F238E27FC236}">
                <a16:creationId xmlns:a16="http://schemas.microsoft.com/office/drawing/2014/main" id="{D97E1B44-B49D-405E-95C5-A37725F4C545}"/>
              </a:ext>
            </a:extLst>
          </p:cNvPr>
          <p:cNvSpPr/>
          <p:nvPr/>
        </p:nvSpPr>
        <p:spPr>
          <a:xfrm flipH="1">
            <a:off x="6792253" y="405442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3" name="Teardrop 1">
            <a:extLst>
              <a:ext uri="{FF2B5EF4-FFF2-40B4-BE49-F238E27FC236}">
                <a16:creationId xmlns:a16="http://schemas.microsoft.com/office/drawing/2014/main" id="{C847896E-BD24-44C0-9042-AA9B5E52CAB5}"/>
              </a:ext>
            </a:extLst>
          </p:cNvPr>
          <p:cNvSpPr/>
          <p:nvPr/>
        </p:nvSpPr>
        <p:spPr>
          <a:xfrm rot="18805991">
            <a:off x="8288691" y="3545131"/>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25" name="Donut 39">
            <a:extLst>
              <a:ext uri="{FF2B5EF4-FFF2-40B4-BE49-F238E27FC236}">
                <a16:creationId xmlns:a16="http://schemas.microsoft.com/office/drawing/2014/main" id="{DD09BE52-0808-4E49-8B9D-FD83EFC511C3}"/>
              </a:ext>
            </a:extLst>
          </p:cNvPr>
          <p:cNvSpPr/>
          <p:nvPr/>
        </p:nvSpPr>
        <p:spPr>
          <a:xfrm>
            <a:off x="2159210" y="3529530"/>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26" name="Rectangle 36">
            <a:extLst>
              <a:ext uri="{FF2B5EF4-FFF2-40B4-BE49-F238E27FC236}">
                <a16:creationId xmlns:a16="http://schemas.microsoft.com/office/drawing/2014/main" id="{E23CAE8B-D24C-4776-AE65-17AEE895AF15}"/>
              </a:ext>
            </a:extLst>
          </p:cNvPr>
          <p:cNvSpPr/>
          <p:nvPr/>
        </p:nvSpPr>
        <p:spPr>
          <a:xfrm>
            <a:off x="5233609" y="3568855"/>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7" name="Chord 15">
            <a:extLst>
              <a:ext uri="{FF2B5EF4-FFF2-40B4-BE49-F238E27FC236}">
                <a16:creationId xmlns:a16="http://schemas.microsoft.com/office/drawing/2014/main" id="{2B10FE4D-3BAF-420B-A89E-5967ADB268E1}"/>
              </a:ext>
            </a:extLst>
          </p:cNvPr>
          <p:cNvSpPr/>
          <p:nvPr/>
        </p:nvSpPr>
        <p:spPr>
          <a:xfrm>
            <a:off x="3782348" y="399891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8" name="TextBox 127">
            <a:extLst>
              <a:ext uri="{FF2B5EF4-FFF2-40B4-BE49-F238E27FC236}">
                <a16:creationId xmlns:a16="http://schemas.microsoft.com/office/drawing/2014/main" id="{B4AE6051-F7A4-4254-AA82-C97EC6D2EA80}"/>
              </a:ext>
            </a:extLst>
          </p:cNvPr>
          <p:cNvSpPr txBox="1"/>
          <p:nvPr/>
        </p:nvSpPr>
        <p:spPr>
          <a:xfrm>
            <a:off x="1906242" y="2929757"/>
            <a:ext cx="91006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01</a:t>
            </a:r>
            <a:endParaRPr lang="ko-KR" altLang="en-US" sz="2000" b="1" dirty="0">
              <a:solidFill>
                <a:schemeClr val="tx1">
                  <a:lumMod val="75000"/>
                  <a:lumOff val="25000"/>
                </a:schemeClr>
              </a:solidFill>
              <a:cs typeface="Arial" pitchFamily="34" charset="0"/>
            </a:endParaRPr>
          </a:p>
        </p:txBody>
      </p:sp>
      <p:sp>
        <p:nvSpPr>
          <p:cNvPr id="129" name="TextBox 128">
            <a:extLst>
              <a:ext uri="{FF2B5EF4-FFF2-40B4-BE49-F238E27FC236}">
                <a16:creationId xmlns:a16="http://schemas.microsoft.com/office/drawing/2014/main" id="{0922E751-894A-4733-B544-07EBEF4D93A8}"/>
              </a:ext>
            </a:extLst>
          </p:cNvPr>
          <p:cNvSpPr txBox="1"/>
          <p:nvPr/>
        </p:nvSpPr>
        <p:spPr>
          <a:xfrm>
            <a:off x="3435204" y="4618737"/>
            <a:ext cx="91006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02</a:t>
            </a:r>
            <a:endParaRPr lang="ko-KR" altLang="en-US" sz="2000" b="1" dirty="0">
              <a:solidFill>
                <a:schemeClr val="tx1">
                  <a:lumMod val="75000"/>
                  <a:lumOff val="25000"/>
                </a:schemeClr>
              </a:solidFill>
              <a:cs typeface="Arial" pitchFamily="34" charset="0"/>
            </a:endParaRPr>
          </a:p>
        </p:txBody>
      </p:sp>
      <p:sp>
        <p:nvSpPr>
          <p:cNvPr id="130" name="TextBox 129">
            <a:extLst>
              <a:ext uri="{FF2B5EF4-FFF2-40B4-BE49-F238E27FC236}">
                <a16:creationId xmlns:a16="http://schemas.microsoft.com/office/drawing/2014/main" id="{501A74C5-4151-40DD-ABE2-11558BFAC45C}"/>
              </a:ext>
            </a:extLst>
          </p:cNvPr>
          <p:cNvSpPr txBox="1"/>
          <p:nvPr/>
        </p:nvSpPr>
        <p:spPr>
          <a:xfrm>
            <a:off x="4964165" y="2929757"/>
            <a:ext cx="91006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03</a:t>
            </a:r>
            <a:endParaRPr lang="ko-KR" altLang="en-US" sz="2000" b="1" dirty="0">
              <a:solidFill>
                <a:schemeClr val="tx1">
                  <a:lumMod val="75000"/>
                  <a:lumOff val="25000"/>
                </a:schemeClr>
              </a:solidFill>
              <a:cs typeface="Arial" pitchFamily="34" charset="0"/>
            </a:endParaRPr>
          </a:p>
        </p:txBody>
      </p:sp>
      <p:sp>
        <p:nvSpPr>
          <p:cNvPr id="131" name="TextBox 130">
            <a:extLst>
              <a:ext uri="{FF2B5EF4-FFF2-40B4-BE49-F238E27FC236}">
                <a16:creationId xmlns:a16="http://schemas.microsoft.com/office/drawing/2014/main" id="{53434271-013B-4AB1-883B-F2AFC48CB182}"/>
              </a:ext>
            </a:extLst>
          </p:cNvPr>
          <p:cNvSpPr txBox="1"/>
          <p:nvPr/>
        </p:nvSpPr>
        <p:spPr>
          <a:xfrm>
            <a:off x="6493126" y="4618737"/>
            <a:ext cx="91006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04</a:t>
            </a:r>
            <a:endParaRPr lang="ko-KR" altLang="en-US" sz="2000" b="1" dirty="0">
              <a:solidFill>
                <a:schemeClr val="tx1">
                  <a:lumMod val="75000"/>
                  <a:lumOff val="25000"/>
                </a:schemeClr>
              </a:solidFill>
              <a:cs typeface="Arial" pitchFamily="34" charset="0"/>
            </a:endParaRPr>
          </a:p>
        </p:txBody>
      </p:sp>
      <p:sp>
        <p:nvSpPr>
          <p:cNvPr id="132" name="TextBox 131">
            <a:extLst>
              <a:ext uri="{FF2B5EF4-FFF2-40B4-BE49-F238E27FC236}">
                <a16:creationId xmlns:a16="http://schemas.microsoft.com/office/drawing/2014/main" id="{E9645120-9379-4F2B-A99D-3518B9BEE013}"/>
              </a:ext>
            </a:extLst>
          </p:cNvPr>
          <p:cNvSpPr txBox="1"/>
          <p:nvPr/>
        </p:nvSpPr>
        <p:spPr>
          <a:xfrm>
            <a:off x="8022088" y="2929757"/>
            <a:ext cx="91006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05</a:t>
            </a:r>
            <a:endParaRPr lang="ko-KR" altLang="en-US" sz="2000" b="1" dirty="0">
              <a:solidFill>
                <a:schemeClr val="tx1">
                  <a:lumMod val="75000"/>
                  <a:lumOff val="25000"/>
                </a:schemeClr>
              </a:solidFill>
              <a:cs typeface="Arial" pitchFamily="34" charset="0"/>
            </a:endParaRPr>
          </a:p>
        </p:txBody>
      </p:sp>
      <p:sp>
        <p:nvSpPr>
          <p:cNvPr id="139" name="TextBox 138">
            <a:extLst>
              <a:ext uri="{FF2B5EF4-FFF2-40B4-BE49-F238E27FC236}">
                <a16:creationId xmlns:a16="http://schemas.microsoft.com/office/drawing/2014/main" id="{4DA463E9-971E-4FD9-8048-9902F6E52023}"/>
              </a:ext>
            </a:extLst>
          </p:cNvPr>
          <p:cNvSpPr txBox="1"/>
          <p:nvPr/>
        </p:nvSpPr>
        <p:spPr>
          <a:xfrm>
            <a:off x="2975268" y="5083943"/>
            <a:ext cx="1819678" cy="58316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DATA UNDERSTANDING</a:t>
            </a:r>
            <a:endParaRPr lang="ko-KR" altLang="en-US" sz="1200" b="1" dirty="0">
              <a:solidFill>
                <a:schemeClr val="tx1">
                  <a:lumMod val="75000"/>
                  <a:lumOff val="25000"/>
                </a:schemeClr>
              </a:solidFill>
              <a:cs typeface="Arial" pitchFamily="34" charset="0"/>
            </a:endParaRPr>
          </a:p>
        </p:txBody>
      </p:sp>
      <p:sp>
        <p:nvSpPr>
          <p:cNvPr id="145" name="TextBox 144">
            <a:extLst>
              <a:ext uri="{FF2B5EF4-FFF2-40B4-BE49-F238E27FC236}">
                <a16:creationId xmlns:a16="http://schemas.microsoft.com/office/drawing/2014/main" id="{A03AA2BC-49B1-466E-A167-64AEAF6946A3}"/>
              </a:ext>
            </a:extLst>
          </p:cNvPr>
          <p:cNvSpPr txBox="1"/>
          <p:nvPr/>
        </p:nvSpPr>
        <p:spPr>
          <a:xfrm>
            <a:off x="1467946" y="2368973"/>
            <a:ext cx="1819678"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Problem Statement Understanding</a:t>
            </a:r>
            <a:endParaRPr lang="ko-KR" altLang="en-US" sz="1200" b="1" dirty="0">
              <a:solidFill>
                <a:schemeClr val="tx1">
                  <a:lumMod val="75000"/>
                  <a:lumOff val="25000"/>
                </a:schemeClr>
              </a:solidFill>
              <a:cs typeface="Arial" pitchFamily="34" charset="0"/>
            </a:endParaRPr>
          </a:p>
        </p:txBody>
      </p:sp>
      <p:sp>
        <p:nvSpPr>
          <p:cNvPr id="148" name="TextBox 147">
            <a:extLst>
              <a:ext uri="{FF2B5EF4-FFF2-40B4-BE49-F238E27FC236}">
                <a16:creationId xmlns:a16="http://schemas.microsoft.com/office/drawing/2014/main" id="{FD5A2D58-DFEA-4468-8AB6-33217CB1C083}"/>
              </a:ext>
            </a:extLst>
          </p:cNvPr>
          <p:cNvSpPr txBox="1"/>
          <p:nvPr/>
        </p:nvSpPr>
        <p:spPr>
          <a:xfrm>
            <a:off x="6035202" y="4999237"/>
            <a:ext cx="1819678"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MODEL Building</a:t>
            </a:r>
            <a:endParaRPr lang="ko-KR" altLang="en-US" sz="1200" b="1" dirty="0">
              <a:solidFill>
                <a:schemeClr val="tx1">
                  <a:lumMod val="75000"/>
                  <a:lumOff val="25000"/>
                </a:schemeClr>
              </a:solidFill>
              <a:cs typeface="Arial" pitchFamily="34" charset="0"/>
            </a:endParaRPr>
          </a:p>
        </p:txBody>
      </p:sp>
      <p:sp>
        <p:nvSpPr>
          <p:cNvPr id="151" name="TextBox 150">
            <a:extLst>
              <a:ext uri="{FF2B5EF4-FFF2-40B4-BE49-F238E27FC236}">
                <a16:creationId xmlns:a16="http://schemas.microsoft.com/office/drawing/2014/main" id="{B7D88F9D-CB73-474B-89D7-AD94E11DE3D0}"/>
              </a:ext>
            </a:extLst>
          </p:cNvPr>
          <p:cNvSpPr txBox="1"/>
          <p:nvPr/>
        </p:nvSpPr>
        <p:spPr>
          <a:xfrm>
            <a:off x="4611939" y="2564317"/>
            <a:ext cx="1819678"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DATA PROCESSING</a:t>
            </a:r>
            <a:endParaRPr lang="ko-KR" altLang="en-US" sz="1200" b="1" dirty="0">
              <a:solidFill>
                <a:schemeClr val="tx1">
                  <a:lumMod val="75000"/>
                  <a:lumOff val="25000"/>
                </a:schemeClr>
              </a:solidFill>
              <a:cs typeface="Arial" pitchFamily="34" charset="0"/>
            </a:endParaRPr>
          </a:p>
        </p:txBody>
      </p:sp>
      <p:sp>
        <p:nvSpPr>
          <p:cNvPr id="154" name="TextBox 153">
            <a:extLst>
              <a:ext uri="{FF2B5EF4-FFF2-40B4-BE49-F238E27FC236}">
                <a16:creationId xmlns:a16="http://schemas.microsoft.com/office/drawing/2014/main" id="{99D64E58-BB63-4D88-88D0-E95109F22BD8}"/>
              </a:ext>
            </a:extLst>
          </p:cNvPr>
          <p:cNvSpPr txBox="1"/>
          <p:nvPr/>
        </p:nvSpPr>
        <p:spPr>
          <a:xfrm>
            <a:off x="7501114" y="2531775"/>
            <a:ext cx="1819678" cy="461665"/>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CONCLUSION &amp; RECOMMENDATION</a:t>
            </a:r>
            <a:endParaRPr lang="ko-KR" altLang="en-US" sz="1200" b="1" dirty="0">
              <a:solidFill>
                <a:schemeClr val="tx1">
                  <a:lumMod val="75000"/>
                  <a:lumOff val="25000"/>
                </a:schemeClr>
              </a:solidFill>
              <a:cs typeface="Arial" pitchFamily="34" charset="0"/>
            </a:endParaRPr>
          </a:p>
        </p:txBody>
      </p:sp>
      <p:grpSp>
        <p:nvGrpSpPr>
          <p:cNvPr id="60" name="Google Shape;1960;p86">
            <a:extLst>
              <a:ext uri="{FF2B5EF4-FFF2-40B4-BE49-F238E27FC236}">
                <a16:creationId xmlns:a16="http://schemas.microsoft.com/office/drawing/2014/main" id="{BFB5F5A5-4492-93DB-00D3-3A7AD2E86FCC}"/>
              </a:ext>
            </a:extLst>
          </p:cNvPr>
          <p:cNvGrpSpPr/>
          <p:nvPr/>
        </p:nvGrpSpPr>
        <p:grpSpPr>
          <a:xfrm>
            <a:off x="93736" y="5683887"/>
            <a:ext cx="1959041" cy="208784"/>
            <a:chOff x="6336019" y="3733725"/>
            <a:chExt cx="2566206" cy="351310"/>
          </a:xfrm>
          <a:solidFill>
            <a:srgbClr val="7030A0"/>
          </a:solidFill>
        </p:grpSpPr>
        <p:sp>
          <p:nvSpPr>
            <p:cNvPr id="61" name="Google Shape;1961;p86">
              <a:extLst>
                <a:ext uri="{FF2B5EF4-FFF2-40B4-BE49-F238E27FC236}">
                  <a16:creationId xmlns:a16="http://schemas.microsoft.com/office/drawing/2014/main" id="{29C3ACD6-8B5A-81EE-FDB7-52E9AF4937A9}"/>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2;p86">
              <a:extLst>
                <a:ext uri="{FF2B5EF4-FFF2-40B4-BE49-F238E27FC236}">
                  <a16:creationId xmlns:a16="http://schemas.microsoft.com/office/drawing/2014/main" id="{79258DA5-8585-D480-D6EC-D8427001BDE2}"/>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63;p86">
              <a:extLst>
                <a:ext uri="{FF2B5EF4-FFF2-40B4-BE49-F238E27FC236}">
                  <a16:creationId xmlns:a16="http://schemas.microsoft.com/office/drawing/2014/main" id="{C89B2AA7-5D6B-118D-B63A-09A9CC0B27F3}"/>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64;p86">
              <a:extLst>
                <a:ext uri="{FF2B5EF4-FFF2-40B4-BE49-F238E27FC236}">
                  <a16:creationId xmlns:a16="http://schemas.microsoft.com/office/drawing/2014/main" id="{38008A7A-4BF8-6725-8C46-7BA344644B35}"/>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180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159A40-AAA2-45C0-98EA-69A6819C7955}"/>
              </a:ext>
            </a:extLst>
          </p:cNvPr>
          <p:cNvGrpSpPr/>
          <p:nvPr/>
        </p:nvGrpSpPr>
        <p:grpSpPr>
          <a:xfrm>
            <a:off x="3859088" y="1754146"/>
            <a:ext cx="4473826" cy="4320480"/>
            <a:chOff x="3771580" y="1268760"/>
            <a:chExt cx="4473826" cy="4320480"/>
          </a:xfrm>
        </p:grpSpPr>
        <p:cxnSp>
          <p:nvCxnSpPr>
            <p:cNvPr id="4" name="Straight Connector 3">
              <a:extLst>
                <a:ext uri="{FF2B5EF4-FFF2-40B4-BE49-F238E27FC236}">
                  <a16:creationId xmlns:a16="http://schemas.microsoft.com/office/drawing/2014/main" id="{7D73DC72-DC12-46F5-8E13-8EC63B4DE6FE}"/>
                </a:ext>
              </a:extLst>
            </p:cNvPr>
            <p:cNvCxnSpPr/>
            <p:nvPr/>
          </p:nvCxnSpPr>
          <p:spPr>
            <a:xfrm>
              <a:off x="4239632" y="2742917"/>
              <a:ext cx="1052448" cy="470059"/>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24DD4C5-ED1F-4EFC-9112-62BA41193486}"/>
                </a:ext>
              </a:extLst>
            </p:cNvPr>
            <p:cNvCxnSpPr/>
            <p:nvPr/>
          </p:nvCxnSpPr>
          <p:spPr>
            <a:xfrm flipH="1">
              <a:off x="6004731" y="2024844"/>
              <a:ext cx="1" cy="684076"/>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65AAF-B152-4A6B-AE0E-D333FF2A350E}"/>
                </a:ext>
              </a:extLst>
            </p:cNvPr>
            <p:cNvCxnSpPr/>
            <p:nvPr/>
          </p:nvCxnSpPr>
          <p:spPr>
            <a:xfrm flipH="1">
              <a:off x="6660233" y="2742917"/>
              <a:ext cx="1117121" cy="470059"/>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02D880-7012-44B2-80DF-FAC727220CBB}"/>
                </a:ext>
              </a:extLst>
            </p:cNvPr>
            <p:cNvCxnSpPr/>
            <p:nvPr/>
          </p:nvCxnSpPr>
          <p:spPr>
            <a:xfrm flipH="1" flipV="1">
              <a:off x="6660233" y="3775230"/>
              <a:ext cx="1117121" cy="409854"/>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631460-E6BE-4D37-BE41-271893464792}"/>
                </a:ext>
              </a:extLst>
            </p:cNvPr>
            <p:cNvCxnSpPr/>
            <p:nvPr/>
          </p:nvCxnSpPr>
          <p:spPr>
            <a:xfrm flipV="1">
              <a:off x="6004732" y="4185084"/>
              <a:ext cx="0" cy="936105"/>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B545EC-07A7-42BD-888D-08E985C08C71}"/>
                </a:ext>
              </a:extLst>
            </p:cNvPr>
            <p:cNvCxnSpPr/>
            <p:nvPr/>
          </p:nvCxnSpPr>
          <p:spPr>
            <a:xfrm flipV="1">
              <a:off x="4239632" y="3810000"/>
              <a:ext cx="1103893" cy="375084"/>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B9CB84C-1AFC-4049-AC9E-2DB81C816502}"/>
                </a:ext>
              </a:extLst>
            </p:cNvPr>
            <p:cNvSpPr/>
            <p:nvPr/>
          </p:nvSpPr>
          <p:spPr>
            <a:xfrm>
              <a:off x="5406355" y="2833886"/>
              <a:ext cx="1173614" cy="117361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a:extLst>
                <a:ext uri="{FF2B5EF4-FFF2-40B4-BE49-F238E27FC236}">
                  <a16:creationId xmlns:a16="http://schemas.microsoft.com/office/drawing/2014/main" id="{85303A61-32D3-4B0A-9E60-9D5DA944A6D9}"/>
                </a:ext>
              </a:extLst>
            </p:cNvPr>
            <p:cNvSpPr/>
            <p:nvPr/>
          </p:nvSpPr>
          <p:spPr>
            <a:xfrm>
              <a:off x="3771580" y="2204864"/>
              <a:ext cx="936104" cy="9361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2" name="Oval 11">
              <a:extLst>
                <a:ext uri="{FF2B5EF4-FFF2-40B4-BE49-F238E27FC236}">
                  <a16:creationId xmlns:a16="http://schemas.microsoft.com/office/drawing/2014/main" id="{F343ED89-CAD5-45F2-8A1D-CCEE3E5AD3AE}"/>
                </a:ext>
              </a:extLst>
            </p:cNvPr>
            <p:cNvSpPr/>
            <p:nvPr/>
          </p:nvSpPr>
          <p:spPr>
            <a:xfrm>
              <a:off x="7309302" y="2238861"/>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3" name="Oval 12">
              <a:extLst>
                <a:ext uri="{FF2B5EF4-FFF2-40B4-BE49-F238E27FC236}">
                  <a16:creationId xmlns:a16="http://schemas.microsoft.com/office/drawing/2014/main" id="{974C24FF-E542-43C6-9F87-B3355DD810CC}"/>
                </a:ext>
              </a:extLst>
            </p:cNvPr>
            <p:cNvSpPr/>
            <p:nvPr/>
          </p:nvSpPr>
          <p:spPr>
            <a:xfrm>
              <a:off x="5530180" y="1268760"/>
              <a:ext cx="936104" cy="9361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4" name="Oval 13">
              <a:extLst>
                <a:ext uri="{FF2B5EF4-FFF2-40B4-BE49-F238E27FC236}">
                  <a16:creationId xmlns:a16="http://schemas.microsoft.com/office/drawing/2014/main" id="{7E91BD22-1A2A-4D4E-A520-3F3A9D00EA39}"/>
                </a:ext>
              </a:extLst>
            </p:cNvPr>
            <p:cNvSpPr/>
            <p:nvPr/>
          </p:nvSpPr>
          <p:spPr>
            <a:xfrm>
              <a:off x="3771580" y="3717032"/>
              <a:ext cx="936104" cy="936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5" name="Oval 14">
              <a:extLst>
                <a:ext uri="{FF2B5EF4-FFF2-40B4-BE49-F238E27FC236}">
                  <a16:creationId xmlns:a16="http://schemas.microsoft.com/office/drawing/2014/main" id="{F17FAB26-13D8-4BD7-B88F-FE117006E529}"/>
                </a:ext>
              </a:extLst>
            </p:cNvPr>
            <p:cNvSpPr/>
            <p:nvPr/>
          </p:nvSpPr>
          <p:spPr>
            <a:xfrm>
              <a:off x="7309302" y="3712966"/>
              <a:ext cx="936104" cy="9361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6" name="Oval 15">
              <a:extLst>
                <a:ext uri="{FF2B5EF4-FFF2-40B4-BE49-F238E27FC236}">
                  <a16:creationId xmlns:a16="http://schemas.microsoft.com/office/drawing/2014/main" id="{73736EBB-94B5-47AF-99A4-AA6BE3678D82}"/>
                </a:ext>
              </a:extLst>
            </p:cNvPr>
            <p:cNvSpPr/>
            <p:nvPr/>
          </p:nvSpPr>
          <p:spPr>
            <a:xfrm>
              <a:off x="5529889" y="4653136"/>
              <a:ext cx="936104" cy="9361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grpSp>
        <p:nvGrpSpPr>
          <p:cNvPr id="17" name="Group 16">
            <a:extLst>
              <a:ext uri="{FF2B5EF4-FFF2-40B4-BE49-F238E27FC236}">
                <a16:creationId xmlns:a16="http://schemas.microsoft.com/office/drawing/2014/main" id="{F3B0B3DA-D672-4ED2-8DD5-3694048F3081}"/>
              </a:ext>
            </a:extLst>
          </p:cNvPr>
          <p:cNvGrpSpPr/>
          <p:nvPr/>
        </p:nvGrpSpPr>
        <p:grpSpPr>
          <a:xfrm>
            <a:off x="6883740" y="1849251"/>
            <a:ext cx="2840552" cy="574482"/>
            <a:chOff x="5210294" y="837292"/>
            <a:chExt cx="1750034" cy="413936"/>
          </a:xfrm>
        </p:grpSpPr>
        <p:sp>
          <p:nvSpPr>
            <p:cNvPr id="18" name="TextBox 17">
              <a:extLst>
                <a:ext uri="{FF2B5EF4-FFF2-40B4-BE49-F238E27FC236}">
                  <a16:creationId xmlns:a16="http://schemas.microsoft.com/office/drawing/2014/main" id="{DF56FDC0-75AA-4D07-9DC2-D46AE90DA4E7}"/>
                </a:ext>
              </a:extLst>
            </p:cNvPr>
            <p:cNvSpPr txBox="1"/>
            <p:nvPr/>
          </p:nvSpPr>
          <p:spPr>
            <a:xfrm>
              <a:off x="5210294" y="1007287"/>
              <a:ext cx="1750034" cy="243941"/>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Mean Squared Error (MSE) is the mean of the squared errors:</a:t>
              </a:r>
              <a:endParaRPr lang="ko-KR" altLang="en-US" sz="1100" dirty="0">
                <a:solidFill>
                  <a:schemeClr val="tx1">
                    <a:lumMod val="65000"/>
                    <a:lumOff val="35000"/>
                  </a:schemeClr>
                </a:solidFill>
                <a:cs typeface="Arial" pitchFamily="34" charset="0"/>
              </a:endParaRPr>
            </a:p>
          </p:txBody>
        </p:sp>
        <p:sp>
          <p:nvSpPr>
            <p:cNvPr id="19" name="TextBox 18">
              <a:extLst>
                <a:ext uri="{FF2B5EF4-FFF2-40B4-BE49-F238E27FC236}">
                  <a16:creationId xmlns:a16="http://schemas.microsoft.com/office/drawing/2014/main" id="{77B4FA4C-7EF6-489C-B0B6-719A9526AC44}"/>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Mean Squared Error (MSE) </a:t>
              </a:r>
            </a:p>
          </p:txBody>
        </p:sp>
      </p:grpSp>
      <p:sp>
        <p:nvSpPr>
          <p:cNvPr id="24" name="TextBox 23">
            <a:extLst>
              <a:ext uri="{FF2B5EF4-FFF2-40B4-BE49-F238E27FC236}">
                <a16:creationId xmlns:a16="http://schemas.microsoft.com/office/drawing/2014/main" id="{212CF974-249C-4E9B-AE6D-9BED140ACEAF}"/>
              </a:ext>
            </a:extLst>
          </p:cNvPr>
          <p:cNvSpPr txBox="1"/>
          <p:nvPr/>
        </p:nvSpPr>
        <p:spPr>
          <a:xfrm>
            <a:off x="7269713" y="5360512"/>
            <a:ext cx="2703186" cy="1354218"/>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MAE is the easiest to understand, because it's the average error. MSE is more popular than MAE, because MSE "punishes" larger errors, which tends to be useful in the real world. RMSE is even more popular than MSE, because RMSE is interpretable in the "y" units. All of these are loss functions, because we want to minimize them..</a:t>
            </a:r>
            <a:endParaRPr lang="ko-KR" altLang="en-US" sz="1100" dirty="0">
              <a:solidFill>
                <a:schemeClr val="tx1">
                  <a:lumMod val="65000"/>
                  <a:lumOff val="35000"/>
                </a:schemeClr>
              </a:solidFill>
              <a:cs typeface="Arial" pitchFamily="34" charset="0"/>
            </a:endParaRPr>
          </a:p>
        </p:txBody>
      </p:sp>
      <p:grpSp>
        <p:nvGrpSpPr>
          <p:cNvPr id="26" name="Group 25">
            <a:extLst>
              <a:ext uri="{FF2B5EF4-FFF2-40B4-BE49-F238E27FC236}">
                <a16:creationId xmlns:a16="http://schemas.microsoft.com/office/drawing/2014/main" id="{C76355FB-EDEA-498F-9DEB-0BE8A3DD79F9}"/>
              </a:ext>
            </a:extLst>
          </p:cNvPr>
          <p:cNvGrpSpPr/>
          <p:nvPr/>
        </p:nvGrpSpPr>
        <p:grpSpPr>
          <a:xfrm>
            <a:off x="902007" y="4073435"/>
            <a:ext cx="2704691" cy="965852"/>
            <a:chOff x="5210294" y="837292"/>
            <a:chExt cx="1750034" cy="486747"/>
          </a:xfrm>
        </p:grpSpPr>
        <p:sp>
          <p:nvSpPr>
            <p:cNvPr id="27" name="TextBox 26">
              <a:extLst>
                <a:ext uri="{FF2B5EF4-FFF2-40B4-BE49-F238E27FC236}">
                  <a16:creationId xmlns:a16="http://schemas.microsoft.com/office/drawing/2014/main" id="{FBB18C7C-E2B3-4A25-8AE6-38E1699FD362}"/>
                </a:ext>
              </a:extLst>
            </p:cNvPr>
            <p:cNvSpPr txBox="1"/>
            <p:nvPr/>
          </p:nvSpPr>
          <p:spPr>
            <a:xfrm>
              <a:off x="5210294" y="1068115"/>
              <a:ext cx="1750034" cy="255924"/>
            </a:xfrm>
            <a:prstGeom prst="rect">
              <a:avLst/>
            </a:prstGeom>
            <a:noFill/>
          </p:spPr>
          <p:txBody>
            <a:bodyPr wrap="square" lIns="0" tIns="0" rIns="0" bIns="0" rtlCol="0">
              <a:spAutoFit/>
            </a:bodyPr>
            <a:lstStyle/>
            <a:p>
              <a:pPr algn="r"/>
              <a:r>
                <a:rPr lang="en-US" altLang="ko-KR" sz="1100" dirty="0">
                  <a:solidFill>
                    <a:schemeClr val="tx1">
                      <a:lumMod val="65000"/>
                      <a:lumOff val="35000"/>
                    </a:schemeClr>
                  </a:solidFill>
                  <a:cs typeface="Arial" pitchFamily="34" charset="0"/>
                </a:rPr>
                <a:t>Root Mean Squared Error (RMSE) is the square root of the mean of the squared errors:</a:t>
              </a:r>
              <a:endParaRPr lang="ko-KR" altLang="en-US" sz="1100" dirty="0">
                <a:solidFill>
                  <a:schemeClr val="tx1">
                    <a:lumMod val="65000"/>
                    <a:lumOff val="35000"/>
                  </a:schemeClr>
                </a:solidFill>
                <a:cs typeface="Arial" pitchFamily="34" charset="0"/>
              </a:endParaRPr>
            </a:p>
          </p:txBody>
        </p:sp>
        <p:sp>
          <p:nvSpPr>
            <p:cNvPr id="28" name="TextBox 27">
              <a:extLst>
                <a:ext uri="{FF2B5EF4-FFF2-40B4-BE49-F238E27FC236}">
                  <a16:creationId xmlns:a16="http://schemas.microsoft.com/office/drawing/2014/main" id="{A27D705E-7199-4D49-9B08-25F8E266A767}"/>
                </a:ext>
              </a:extLst>
            </p:cNvPr>
            <p:cNvSpPr txBox="1"/>
            <p:nvPr/>
          </p:nvSpPr>
          <p:spPr>
            <a:xfrm>
              <a:off x="5218242" y="837292"/>
              <a:ext cx="1742086" cy="310471"/>
            </a:xfrm>
            <a:prstGeom prst="rect">
              <a:avLst/>
            </a:prstGeom>
            <a:noFill/>
          </p:spPr>
          <p:txBody>
            <a:bodyPr wrap="square" lIns="0" tIns="0" rIns="0" bIns="0" rtlCol="0">
              <a:spAutoFit/>
            </a:bodyPr>
            <a:lstStyle/>
            <a:p>
              <a:pPr algn="r"/>
              <a:r>
                <a:rPr lang="en-US" altLang="ko-KR" sz="1400" b="1" dirty="0">
                  <a:solidFill>
                    <a:schemeClr val="tx1">
                      <a:lumMod val="75000"/>
                      <a:lumOff val="25000"/>
                    </a:schemeClr>
                  </a:solidFill>
                </a:rPr>
                <a:t>Root Mean Squared Error (RMSE)</a:t>
              </a:r>
            </a:p>
          </p:txBody>
        </p:sp>
      </p:grpSp>
      <p:grpSp>
        <p:nvGrpSpPr>
          <p:cNvPr id="29" name="Group 28">
            <a:extLst>
              <a:ext uri="{FF2B5EF4-FFF2-40B4-BE49-F238E27FC236}">
                <a16:creationId xmlns:a16="http://schemas.microsoft.com/office/drawing/2014/main" id="{793F5D0A-DDFB-43C4-AEC5-D29446C2D346}"/>
              </a:ext>
            </a:extLst>
          </p:cNvPr>
          <p:cNvGrpSpPr/>
          <p:nvPr/>
        </p:nvGrpSpPr>
        <p:grpSpPr>
          <a:xfrm>
            <a:off x="995967" y="2309016"/>
            <a:ext cx="2704691" cy="574481"/>
            <a:chOff x="5210294" y="837292"/>
            <a:chExt cx="1750034" cy="413936"/>
          </a:xfrm>
        </p:grpSpPr>
        <p:sp>
          <p:nvSpPr>
            <p:cNvPr id="30" name="TextBox 29">
              <a:extLst>
                <a:ext uri="{FF2B5EF4-FFF2-40B4-BE49-F238E27FC236}">
                  <a16:creationId xmlns:a16="http://schemas.microsoft.com/office/drawing/2014/main" id="{A20E6CE8-685C-4F28-B91D-E839408A489D}"/>
                </a:ext>
              </a:extLst>
            </p:cNvPr>
            <p:cNvSpPr txBox="1"/>
            <p:nvPr/>
          </p:nvSpPr>
          <p:spPr>
            <a:xfrm>
              <a:off x="5210294" y="1007287"/>
              <a:ext cx="1750034" cy="243941"/>
            </a:xfrm>
            <a:prstGeom prst="rect">
              <a:avLst/>
            </a:prstGeom>
            <a:noFill/>
          </p:spPr>
          <p:txBody>
            <a:bodyPr wrap="square" lIns="0" tIns="0" rIns="0" bIns="0" rtlCol="0">
              <a:spAutoFit/>
            </a:bodyPr>
            <a:lstStyle/>
            <a:p>
              <a:pPr algn="r"/>
              <a:r>
                <a:rPr lang="en-US" altLang="ko-KR" sz="1100" dirty="0">
                  <a:solidFill>
                    <a:schemeClr val="tx1">
                      <a:lumMod val="65000"/>
                      <a:lumOff val="35000"/>
                    </a:schemeClr>
                  </a:solidFill>
                  <a:cs typeface="Arial" pitchFamily="34" charset="0"/>
                </a:rPr>
                <a:t>Mean Absolute Error (MAE) is the mean of the absolute value of the errors:. </a:t>
              </a:r>
              <a:endParaRPr lang="ko-KR" altLang="en-US" sz="1100" dirty="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67F71BDA-E030-4C37-BF3F-7E6D8872A3A2}"/>
                </a:ext>
              </a:extLst>
            </p:cNvPr>
            <p:cNvSpPr txBox="1"/>
            <p:nvPr/>
          </p:nvSpPr>
          <p:spPr>
            <a:xfrm>
              <a:off x="5218242" y="837292"/>
              <a:ext cx="1742086" cy="155236"/>
            </a:xfrm>
            <a:prstGeom prst="rect">
              <a:avLst/>
            </a:prstGeom>
            <a:noFill/>
          </p:spPr>
          <p:txBody>
            <a:bodyPr wrap="square" lIns="0" tIns="0" rIns="0" bIns="0" rtlCol="0">
              <a:spAutoFit/>
            </a:bodyPr>
            <a:lstStyle/>
            <a:p>
              <a:pPr algn="r"/>
              <a:r>
                <a:rPr lang="en-US" altLang="ko-KR" sz="1400" b="1" dirty="0">
                  <a:solidFill>
                    <a:schemeClr val="tx1">
                      <a:lumMod val="75000"/>
                      <a:lumOff val="25000"/>
                    </a:schemeClr>
                  </a:solidFill>
                </a:rPr>
                <a:t>Mean Absolute Error (MAE)</a:t>
              </a:r>
            </a:p>
          </p:txBody>
        </p:sp>
      </p:grpSp>
      <p:grpSp>
        <p:nvGrpSpPr>
          <p:cNvPr id="32" name="Group 31">
            <a:extLst>
              <a:ext uri="{FF2B5EF4-FFF2-40B4-BE49-F238E27FC236}">
                <a16:creationId xmlns:a16="http://schemas.microsoft.com/office/drawing/2014/main" id="{B96B144A-D26C-434A-BE77-A138C7CE414C}"/>
              </a:ext>
            </a:extLst>
          </p:cNvPr>
          <p:cNvGrpSpPr/>
          <p:nvPr/>
        </p:nvGrpSpPr>
        <p:grpSpPr>
          <a:xfrm>
            <a:off x="8621306" y="3241296"/>
            <a:ext cx="2703186" cy="1251590"/>
            <a:chOff x="5210294" y="837292"/>
            <a:chExt cx="1750034" cy="901820"/>
          </a:xfrm>
        </p:grpSpPr>
        <p:sp>
          <p:nvSpPr>
            <p:cNvPr id="33" name="TextBox 32">
              <a:extLst>
                <a:ext uri="{FF2B5EF4-FFF2-40B4-BE49-F238E27FC236}">
                  <a16:creationId xmlns:a16="http://schemas.microsoft.com/office/drawing/2014/main" id="{88D942F7-9EA7-4B77-A6DD-75E5CB4BB31D}"/>
                </a:ext>
              </a:extLst>
            </p:cNvPr>
            <p:cNvSpPr txBox="1"/>
            <p:nvPr/>
          </p:nvSpPr>
          <p:spPr>
            <a:xfrm>
              <a:off x="5210294" y="1007287"/>
              <a:ext cx="1750034" cy="731825"/>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 It works by measuring the amount of variance in the predictions explained by the </a:t>
              </a:r>
              <a:r>
                <a:rPr lang="en-US" altLang="ko-KR" sz="1100" dirty="0" err="1">
                  <a:solidFill>
                    <a:schemeClr val="tx1">
                      <a:lumMod val="65000"/>
                      <a:lumOff val="35000"/>
                    </a:schemeClr>
                  </a:solidFill>
                  <a:cs typeface="Arial" pitchFamily="34" charset="0"/>
                </a:rPr>
                <a:t>dataset.If</a:t>
              </a:r>
              <a:r>
                <a:rPr lang="en-US" altLang="ko-KR" sz="1100" dirty="0">
                  <a:solidFill>
                    <a:schemeClr val="tx1">
                      <a:lumMod val="65000"/>
                      <a:lumOff val="35000"/>
                    </a:schemeClr>
                  </a:solidFill>
                  <a:cs typeface="Arial" pitchFamily="34" charset="0"/>
                </a:rPr>
                <a:t> the value of the r squared score is 1, it means that the model is perfect and if its value is 0, it means that the model will perform badly on an unseen dataset</a:t>
              </a:r>
              <a:endParaRPr lang="ko-KR" altLang="en-US" sz="1100" dirty="0">
                <a:solidFill>
                  <a:schemeClr val="tx1">
                    <a:lumMod val="65000"/>
                    <a:lumOff val="35000"/>
                  </a:schemeClr>
                </a:solidFill>
                <a:cs typeface="Arial" pitchFamily="34" charset="0"/>
              </a:endParaRPr>
            </a:p>
          </p:txBody>
        </p:sp>
        <p:sp>
          <p:nvSpPr>
            <p:cNvPr id="34" name="TextBox 33">
              <a:extLst>
                <a:ext uri="{FF2B5EF4-FFF2-40B4-BE49-F238E27FC236}">
                  <a16:creationId xmlns:a16="http://schemas.microsoft.com/office/drawing/2014/main" id="{6C8A8229-8E5A-41B8-AF50-8A677CE97790}"/>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R2 Score</a:t>
              </a:r>
            </a:p>
          </p:txBody>
        </p:sp>
      </p:grpSp>
      <p:sp>
        <p:nvSpPr>
          <p:cNvPr id="35" name="TextBox 34">
            <a:extLst>
              <a:ext uri="{FF2B5EF4-FFF2-40B4-BE49-F238E27FC236}">
                <a16:creationId xmlns:a16="http://schemas.microsoft.com/office/drawing/2014/main" id="{91B3F285-4019-4DE2-95E0-1CA4E0F94F43}"/>
              </a:ext>
            </a:extLst>
          </p:cNvPr>
          <p:cNvSpPr txBox="1"/>
          <p:nvPr/>
        </p:nvSpPr>
        <p:spPr>
          <a:xfrm>
            <a:off x="5501992" y="3968000"/>
            <a:ext cx="1157742" cy="246221"/>
          </a:xfrm>
          <a:prstGeom prst="rect">
            <a:avLst/>
          </a:prstGeom>
          <a:noFill/>
        </p:spPr>
        <p:txBody>
          <a:bodyPr wrap="square" lIns="0" tIns="0" rIns="0" bIns="0" rtlCol="0">
            <a:spAutoFit/>
          </a:bodyPr>
          <a:lstStyle/>
          <a:p>
            <a:pPr algn="ctr"/>
            <a:r>
              <a:rPr lang="en-US" altLang="ko-KR" sz="1600" b="1" dirty="0">
                <a:solidFill>
                  <a:schemeClr val="bg1"/>
                </a:solidFill>
              </a:rPr>
              <a:t>Main</a:t>
            </a:r>
          </a:p>
        </p:txBody>
      </p:sp>
      <p:sp>
        <p:nvSpPr>
          <p:cNvPr id="36" name="Isosceles Triangle 51">
            <a:extLst>
              <a:ext uri="{FF2B5EF4-FFF2-40B4-BE49-F238E27FC236}">
                <a16:creationId xmlns:a16="http://schemas.microsoft.com/office/drawing/2014/main" id="{18CB4CA0-FB36-471C-BD65-5E628A8DDB5C}"/>
              </a:ext>
            </a:extLst>
          </p:cNvPr>
          <p:cNvSpPr/>
          <p:nvPr/>
        </p:nvSpPr>
        <p:spPr>
          <a:xfrm>
            <a:off x="4148590" y="3031918"/>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ectangle 30">
            <a:extLst>
              <a:ext uri="{FF2B5EF4-FFF2-40B4-BE49-F238E27FC236}">
                <a16:creationId xmlns:a16="http://schemas.microsoft.com/office/drawing/2014/main" id="{F7C14591-0389-405C-8FCF-5712458DBEFA}"/>
              </a:ext>
            </a:extLst>
          </p:cNvPr>
          <p:cNvSpPr/>
          <p:nvPr/>
        </p:nvSpPr>
        <p:spPr>
          <a:xfrm>
            <a:off x="5931718" y="544098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ectangle 16">
            <a:extLst>
              <a:ext uri="{FF2B5EF4-FFF2-40B4-BE49-F238E27FC236}">
                <a16:creationId xmlns:a16="http://schemas.microsoft.com/office/drawing/2014/main" id="{98F689AF-6D20-4666-8068-66029C103B75}"/>
              </a:ext>
            </a:extLst>
          </p:cNvPr>
          <p:cNvSpPr/>
          <p:nvPr/>
        </p:nvSpPr>
        <p:spPr>
          <a:xfrm rot="2700000">
            <a:off x="7732256" y="443209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D99D1F-7907-49AD-957E-4373B4306D70}"/>
              </a:ext>
            </a:extLst>
          </p:cNvPr>
          <p:cNvSpPr/>
          <p:nvPr/>
        </p:nvSpPr>
        <p:spPr>
          <a:xfrm>
            <a:off x="4159105" y="4516267"/>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24884517-F520-45A8-9612-2C9ED5662EFE}"/>
              </a:ext>
            </a:extLst>
          </p:cNvPr>
          <p:cNvSpPr/>
          <p:nvPr/>
        </p:nvSpPr>
        <p:spPr>
          <a:xfrm flipH="1">
            <a:off x="7662228" y="307050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9">
            <a:extLst>
              <a:ext uri="{FF2B5EF4-FFF2-40B4-BE49-F238E27FC236}">
                <a16:creationId xmlns:a16="http://schemas.microsoft.com/office/drawing/2014/main" id="{33206C5E-FB9B-446C-81D7-C428B37CE28F}"/>
              </a:ext>
            </a:extLst>
          </p:cNvPr>
          <p:cNvSpPr/>
          <p:nvPr/>
        </p:nvSpPr>
        <p:spPr>
          <a:xfrm>
            <a:off x="5910110" y="3512774"/>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Block Arc 10">
            <a:extLst>
              <a:ext uri="{FF2B5EF4-FFF2-40B4-BE49-F238E27FC236}">
                <a16:creationId xmlns:a16="http://schemas.microsoft.com/office/drawing/2014/main" id="{EBE61B41-066A-4287-9DB5-77D429796504}"/>
              </a:ext>
            </a:extLst>
          </p:cNvPr>
          <p:cNvSpPr/>
          <p:nvPr/>
        </p:nvSpPr>
        <p:spPr>
          <a:xfrm>
            <a:off x="5848180" y="210408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4500" dirty="0"/>
              <a:t>Checking </a:t>
            </a:r>
            <a:r>
              <a:rPr lang="en-US" sz="4500" dirty="0">
                <a:solidFill>
                  <a:srgbClr val="FFC000"/>
                </a:solidFill>
              </a:rPr>
              <a:t>Model </a:t>
            </a:r>
            <a:r>
              <a:rPr lang="en-US" sz="4500" dirty="0"/>
              <a:t>Accuracy</a:t>
            </a:r>
            <a:endParaRPr lang="en-US" sz="4500" dirty="0">
              <a:solidFill>
                <a:srgbClr val="FFC000"/>
              </a:solidFill>
            </a:endParaRPr>
          </a:p>
        </p:txBody>
      </p:sp>
      <p:sp>
        <p:nvSpPr>
          <p:cNvPr id="46" name="Rectangle 45">
            <a:extLst>
              <a:ext uri="{FF2B5EF4-FFF2-40B4-BE49-F238E27FC236}">
                <a16:creationId xmlns:a16="http://schemas.microsoft.com/office/drawing/2014/main" id="{5866C71B-790A-8B37-6710-BFE7667A7AB9}"/>
              </a:ext>
            </a:extLst>
          </p:cNvPr>
          <p:cNvSpPr/>
          <p:nvPr/>
        </p:nvSpPr>
        <p:spPr>
          <a:xfrm>
            <a:off x="2705444" y="787675"/>
            <a:ext cx="6833003" cy="79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65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5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Building ML Model </a:t>
            </a:r>
            <a:r>
              <a:rPr kumimoji="0" lang="en-US" sz="4500" b="0" i="0" u="none" strike="noStrike" kern="1200" cap="none" spc="0" normalizeH="0" baseline="0" noProof="0" dirty="0">
                <a:ln>
                  <a:noFill/>
                </a:ln>
                <a:solidFill>
                  <a:srgbClr val="FFC000"/>
                </a:solidFill>
                <a:effectLst/>
                <a:uLnTx/>
                <a:uFillTx/>
                <a:latin typeface="Arial"/>
                <a:cs typeface="Arial" pitchFamily="34" charset="0"/>
              </a:rPr>
              <a:t>Flow</a:t>
            </a:r>
          </a:p>
        </p:txBody>
      </p:sp>
      <p:graphicFrame>
        <p:nvGraphicFramePr>
          <p:cNvPr id="4" name="SmartArt Placeholder 13"/>
          <p:cNvGraphicFramePr>
            <a:graphicFrameLocks/>
          </p:cNvGraphicFramePr>
          <p:nvPr>
            <p:extLst>
              <p:ext uri="{D42A27DB-BD31-4B8C-83A1-F6EECF244321}">
                <p14:modId xmlns:p14="http://schemas.microsoft.com/office/powerpoint/2010/main" val="749199954"/>
              </p:ext>
            </p:extLst>
          </p:nvPr>
        </p:nvGraphicFramePr>
        <p:xfrm>
          <a:off x="652366" y="1830167"/>
          <a:ext cx="5108072" cy="4436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직사각형 9"/>
          <p:cNvSpPr/>
          <p:nvPr/>
        </p:nvSpPr>
        <p:spPr>
          <a:xfrm>
            <a:off x="6959881" y="2009106"/>
            <a:ext cx="672073" cy="672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2400" b="1" dirty="0">
                <a:cs typeface="Arial" pitchFamily="34" charset="0"/>
              </a:rPr>
              <a:t>A</a:t>
            </a:r>
            <a:endParaRPr lang="ko-KR" altLang="en-US" sz="2400" b="1" dirty="0">
              <a:cs typeface="Arial" pitchFamily="34" charset="0"/>
            </a:endParaRPr>
          </a:p>
        </p:txBody>
      </p:sp>
      <p:sp>
        <p:nvSpPr>
          <p:cNvPr id="6" name="직사각형 15"/>
          <p:cNvSpPr/>
          <p:nvPr/>
        </p:nvSpPr>
        <p:spPr>
          <a:xfrm>
            <a:off x="7024336" y="3196045"/>
            <a:ext cx="672073" cy="672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2400" b="1" dirty="0">
                <a:cs typeface="Arial" pitchFamily="34" charset="0"/>
              </a:rPr>
              <a:t>B</a:t>
            </a:r>
            <a:endParaRPr lang="ko-KR" altLang="en-US" sz="2400" b="1" dirty="0">
              <a:cs typeface="Arial" pitchFamily="34" charset="0"/>
            </a:endParaRPr>
          </a:p>
        </p:txBody>
      </p:sp>
      <p:sp>
        <p:nvSpPr>
          <p:cNvPr id="8" name="직사각형 19"/>
          <p:cNvSpPr/>
          <p:nvPr/>
        </p:nvSpPr>
        <p:spPr>
          <a:xfrm>
            <a:off x="6947679" y="4339644"/>
            <a:ext cx="748730" cy="671999"/>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2400" b="1" dirty="0">
                <a:cs typeface="Arial" pitchFamily="34" charset="0"/>
              </a:rPr>
              <a:t>C</a:t>
            </a:r>
            <a:endParaRPr lang="ko-KR" altLang="en-US" sz="2400" b="1" dirty="0">
              <a:cs typeface="Arial" pitchFamily="34" charset="0"/>
            </a:endParaRPr>
          </a:p>
        </p:txBody>
      </p:sp>
      <p:cxnSp>
        <p:nvCxnSpPr>
          <p:cNvPr id="10" name="직선 연결선 2"/>
          <p:cNvCxnSpPr>
            <a:cxnSpLocks/>
            <a:endCxn id="5" idx="2"/>
          </p:cNvCxnSpPr>
          <p:nvPr/>
        </p:nvCxnSpPr>
        <p:spPr>
          <a:xfrm flipV="1">
            <a:off x="4021256" y="2345106"/>
            <a:ext cx="2938625" cy="14450"/>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4816091" y="3503154"/>
            <a:ext cx="2208245"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26"/>
          <p:cNvCxnSpPr>
            <a:cxnSpLocks/>
          </p:cNvCxnSpPr>
          <p:nvPr/>
        </p:nvCxnSpPr>
        <p:spPr>
          <a:xfrm>
            <a:off x="5387788" y="4672285"/>
            <a:ext cx="1559891"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5645" y="2009106"/>
            <a:ext cx="3773676" cy="830997"/>
          </a:xfrm>
          <a:prstGeom prst="rect">
            <a:avLst/>
          </a:prstGeom>
          <a:noFill/>
        </p:spPr>
        <p:txBody>
          <a:bodyPr wrap="square" rtlCol="0" anchor="ctr">
            <a:spAutoFit/>
          </a:bodyPr>
          <a:lstStyle/>
          <a:p>
            <a:pPr algn="l"/>
            <a:r>
              <a:rPr lang="en-US" sz="1600" b="1" i="0" dirty="0">
                <a:solidFill>
                  <a:srgbClr val="000000"/>
                </a:solidFill>
                <a:effectLst/>
                <a:latin typeface="Helvetica Neue"/>
              </a:rPr>
              <a:t>Model1- Simple Machine Learning Algorithms</a:t>
            </a:r>
          </a:p>
          <a:p>
            <a:r>
              <a:rPr lang="en-US" altLang="ko-KR" sz="1600" b="1" dirty="0">
                <a:solidFill>
                  <a:schemeClr val="tx1">
                    <a:lumMod val="75000"/>
                    <a:lumOff val="25000"/>
                  </a:schemeClr>
                </a:solidFill>
                <a:cs typeface="Arial" pitchFamily="34" charset="0"/>
              </a:rPr>
              <a:t> </a:t>
            </a:r>
          </a:p>
        </p:txBody>
      </p:sp>
      <p:sp>
        <p:nvSpPr>
          <p:cNvPr id="20" name="TextBox 19"/>
          <p:cNvSpPr txBox="1"/>
          <p:nvPr/>
        </p:nvSpPr>
        <p:spPr>
          <a:xfrm>
            <a:off x="7696409" y="3280166"/>
            <a:ext cx="3522416" cy="584775"/>
          </a:xfrm>
          <a:prstGeom prst="rect">
            <a:avLst/>
          </a:prstGeom>
          <a:noFill/>
        </p:spPr>
        <p:txBody>
          <a:bodyPr wrap="square" rtlCol="0" anchor="ctr">
            <a:spAutoFit/>
          </a:bodyPr>
          <a:lstStyle/>
          <a:p>
            <a:pPr algn="l"/>
            <a:r>
              <a:rPr lang="fr-FR" sz="1600" b="1" i="0" dirty="0">
                <a:solidFill>
                  <a:srgbClr val="000000"/>
                </a:solidFill>
                <a:effectLst/>
                <a:latin typeface="Helvetica Neue"/>
              </a:rPr>
              <a:t>Model2- Cross Validation Technique On ML </a:t>
            </a:r>
            <a:r>
              <a:rPr lang="fr-FR" sz="1600" b="1" i="0" dirty="0" err="1">
                <a:solidFill>
                  <a:srgbClr val="000000"/>
                </a:solidFill>
                <a:effectLst/>
                <a:latin typeface="Helvetica Neue"/>
              </a:rPr>
              <a:t>Algorithms</a:t>
            </a:r>
            <a:endParaRPr lang="fr-FR" sz="1600" b="1" i="0" dirty="0">
              <a:solidFill>
                <a:srgbClr val="000000"/>
              </a:solidFill>
              <a:effectLst/>
              <a:latin typeface="Helvetica Neue"/>
            </a:endParaRPr>
          </a:p>
        </p:txBody>
      </p:sp>
      <p:sp>
        <p:nvSpPr>
          <p:cNvPr id="29" name="TextBox 28"/>
          <p:cNvSpPr txBox="1"/>
          <p:nvPr/>
        </p:nvSpPr>
        <p:spPr>
          <a:xfrm>
            <a:off x="7765958" y="4451837"/>
            <a:ext cx="3773676" cy="338554"/>
          </a:xfrm>
          <a:prstGeom prst="rect">
            <a:avLst/>
          </a:prstGeom>
          <a:noFill/>
        </p:spPr>
        <p:txBody>
          <a:bodyPr wrap="square" rtlCol="0" anchor="ctr">
            <a:spAutoFit/>
          </a:bodyPr>
          <a:lstStyle/>
          <a:p>
            <a:pPr algn="l"/>
            <a:r>
              <a:rPr lang="en-US" sz="1600" b="1" i="0" dirty="0">
                <a:solidFill>
                  <a:srgbClr val="000000"/>
                </a:solidFill>
                <a:effectLst/>
                <a:latin typeface="Helvetica Neue"/>
              </a:rPr>
              <a:t>Model3- Stacking model</a:t>
            </a:r>
          </a:p>
        </p:txBody>
      </p:sp>
      <p:sp>
        <p:nvSpPr>
          <p:cNvPr id="12" name="직사각형 19">
            <a:extLst>
              <a:ext uri="{FF2B5EF4-FFF2-40B4-BE49-F238E27FC236}">
                <a16:creationId xmlns:a16="http://schemas.microsoft.com/office/drawing/2014/main" id="{645299EA-5DD0-6F68-C7A8-859460ECBB28}"/>
              </a:ext>
            </a:extLst>
          </p:cNvPr>
          <p:cNvSpPr/>
          <p:nvPr/>
        </p:nvSpPr>
        <p:spPr>
          <a:xfrm>
            <a:off x="6962404" y="5452538"/>
            <a:ext cx="748730" cy="671999"/>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2400" b="1" dirty="0">
                <a:cs typeface="Arial" pitchFamily="34" charset="0"/>
              </a:rPr>
              <a:t>D</a:t>
            </a:r>
            <a:endParaRPr lang="ko-KR" altLang="en-US" sz="2400" b="1" dirty="0">
              <a:cs typeface="Arial" pitchFamily="34" charset="0"/>
            </a:endParaRPr>
          </a:p>
        </p:txBody>
      </p:sp>
      <p:cxnSp>
        <p:nvCxnSpPr>
          <p:cNvPr id="14" name="직선 연결선 26">
            <a:extLst>
              <a:ext uri="{FF2B5EF4-FFF2-40B4-BE49-F238E27FC236}">
                <a16:creationId xmlns:a16="http://schemas.microsoft.com/office/drawing/2014/main" id="{9974F8AC-8B60-4C43-7905-BC281B0127D2}"/>
              </a:ext>
            </a:extLst>
          </p:cNvPr>
          <p:cNvCxnSpPr>
            <a:cxnSpLocks/>
          </p:cNvCxnSpPr>
          <p:nvPr/>
        </p:nvCxnSpPr>
        <p:spPr>
          <a:xfrm>
            <a:off x="5889812" y="5758285"/>
            <a:ext cx="1057867"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B41F38-187A-53B9-372E-B63824670E0A}"/>
              </a:ext>
            </a:extLst>
          </p:cNvPr>
          <p:cNvSpPr txBox="1"/>
          <p:nvPr/>
        </p:nvSpPr>
        <p:spPr>
          <a:xfrm>
            <a:off x="7765958" y="5589008"/>
            <a:ext cx="3773676" cy="338554"/>
          </a:xfrm>
          <a:prstGeom prst="rect">
            <a:avLst/>
          </a:prstGeom>
          <a:noFill/>
        </p:spPr>
        <p:txBody>
          <a:bodyPr wrap="square" rtlCol="0" anchor="ctr">
            <a:spAutoFit/>
          </a:bodyPr>
          <a:lstStyle/>
          <a:p>
            <a:pPr algn="l"/>
            <a:r>
              <a:rPr lang="en-US" sz="1600" b="1" i="0" dirty="0">
                <a:solidFill>
                  <a:srgbClr val="000000"/>
                </a:solidFill>
                <a:effectLst/>
                <a:latin typeface="Helvetica Neue"/>
              </a:rPr>
              <a:t>Model3- Blending Model</a:t>
            </a:r>
          </a:p>
        </p:txBody>
      </p:sp>
    </p:spTree>
    <p:extLst>
      <p:ext uri="{BB962C8B-B14F-4D97-AF65-F5344CB8AC3E}">
        <p14:creationId xmlns:p14="http://schemas.microsoft.com/office/powerpoint/2010/main" val="126999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8030968B-3640-5465-9AD3-8EEAF28816FE}"/>
              </a:ext>
            </a:extLst>
          </p:cNvPr>
          <p:cNvSpPr txBox="1">
            <a:spLocks/>
          </p:cNvSpPr>
          <p:nvPr/>
        </p:nvSpPr>
        <p:spPr>
          <a:xfrm>
            <a:off x="319204" y="143270"/>
            <a:ext cx="11573197" cy="72424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b="1" i="0" dirty="0">
                <a:solidFill>
                  <a:srgbClr val="000000"/>
                </a:solidFill>
                <a:effectLst/>
                <a:latin typeface="Helvetica Neue"/>
              </a:rPr>
              <a:t>Model1- </a:t>
            </a:r>
            <a:r>
              <a:rPr lang="en-US" sz="3500" b="1" i="0" dirty="0">
                <a:solidFill>
                  <a:srgbClr val="FFC000"/>
                </a:solidFill>
                <a:effectLst/>
                <a:latin typeface="Helvetica Neue"/>
              </a:rPr>
              <a:t>Simple Machine Learning Algorithms</a:t>
            </a:r>
          </a:p>
        </p:txBody>
      </p:sp>
      <p:sp>
        <p:nvSpPr>
          <p:cNvPr id="13" name="Rectangle 12">
            <a:extLst>
              <a:ext uri="{FF2B5EF4-FFF2-40B4-BE49-F238E27FC236}">
                <a16:creationId xmlns:a16="http://schemas.microsoft.com/office/drawing/2014/main" id="{02DAE2F5-5313-C9D5-F55E-C5ADA22E2BA2}"/>
              </a:ext>
            </a:extLst>
          </p:cNvPr>
          <p:cNvSpPr/>
          <p:nvPr/>
        </p:nvSpPr>
        <p:spPr>
          <a:xfrm>
            <a:off x="428903" y="901504"/>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06236C4-415A-6A33-C07B-67BBCFB3F5D8}"/>
              </a:ext>
            </a:extLst>
          </p:cNvPr>
          <p:cNvGrpSpPr/>
          <p:nvPr/>
        </p:nvGrpSpPr>
        <p:grpSpPr>
          <a:xfrm>
            <a:off x="625039" y="5629767"/>
            <a:ext cx="11148568" cy="906617"/>
            <a:chOff x="-475010" y="1098789"/>
            <a:chExt cx="3859356" cy="906617"/>
          </a:xfrm>
        </p:grpSpPr>
        <p:sp>
          <p:nvSpPr>
            <p:cNvPr id="9" name="TextBox 8">
              <a:extLst>
                <a:ext uri="{FF2B5EF4-FFF2-40B4-BE49-F238E27FC236}">
                  <a16:creationId xmlns:a16="http://schemas.microsoft.com/office/drawing/2014/main" id="{8D3587EE-B79D-2C5B-847C-80B31DE2AC89}"/>
                </a:ext>
              </a:extLst>
            </p:cNvPr>
            <p:cNvSpPr txBox="1"/>
            <p:nvPr/>
          </p:nvSpPr>
          <p:spPr>
            <a:xfrm>
              <a:off x="-475010" y="1098789"/>
              <a:ext cx="3859356"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Inference:</a:t>
              </a:r>
              <a:endParaRPr lang="ko-KR" altLang="en-US" sz="16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028853E-B6F4-0699-91C2-59EEAFA3E532}"/>
                </a:ext>
              </a:extLst>
            </p:cNvPr>
            <p:cNvSpPr txBox="1"/>
            <p:nvPr/>
          </p:nvSpPr>
          <p:spPr>
            <a:xfrm>
              <a:off x="-475010" y="1420631"/>
              <a:ext cx="3845322" cy="584775"/>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We can say the best working model by </a:t>
              </a:r>
              <a:r>
                <a:rPr lang="en-US" sz="1600" b="0" i="0" dirty="0" err="1">
                  <a:solidFill>
                    <a:srgbClr val="000000"/>
                  </a:solidFill>
                  <a:effectLst/>
                  <a:latin typeface="Helvetica Neue"/>
                </a:rPr>
                <a:t>loking</a:t>
              </a:r>
              <a:r>
                <a:rPr lang="en-US" sz="1600" b="0" i="0" dirty="0">
                  <a:solidFill>
                    <a:srgbClr val="000000"/>
                  </a:solidFill>
                  <a:effectLst/>
                  <a:latin typeface="Helvetica Neue"/>
                </a:rPr>
                <a:t> R2 the best working model is Random Forest Regressor. Its MAE is also less.</a:t>
              </a:r>
            </a:p>
          </p:txBody>
        </p:sp>
      </p:grpSp>
      <p:pic>
        <p:nvPicPr>
          <p:cNvPr id="4" name="Picture 3">
            <a:extLst>
              <a:ext uri="{FF2B5EF4-FFF2-40B4-BE49-F238E27FC236}">
                <a16:creationId xmlns:a16="http://schemas.microsoft.com/office/drawing/2014/main" id="{A84090B2-C6F9-9645-55A3-F248BDF3B63A}"/>
              </a:ext>
            </a:extLst>
          </p:cNvPr>
          <p:cNvPicPr>
            <a:picLocks noChangeAspect="1"/>
          </p:cNvPicPr>
          <p:nvPr/>
        </p:nvPicPr>
        <p:blipFill>
          <a:blip r:embed="rId2"/>
          <a:stretch>
            <a:fillRect/>
          </a:stretch>
        </p:blipFill>
        <p:spPr>
          <a:xfrm>
            <a:off x="428903" y="996382"/>
            <a:ext cx="11304164" cy="4633385"/>
          </a:xfrm>
          <a:prstGeom prst="rect">
            <a:avLst/>
          </a:prstGeom>
        </p:spPr>
      </p:pic>
    </p:spTree>
    <p:extLst>
      <p:ext uri="{BB962C8B-B14F-4D97-AF65-F5344CB8AC3E}">
        <p14:creationId xmlns:p14="http://schemas.microsoft.com/office/powerpoint/2010/main" val="319123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8030968B-3640-5465-9AD3-8EEAF28816FE}"/>
              </a:ext>
            </a:extLst>
          </p:cNvPr>
          <p:cNvSpPr txBox="1">
            <a:spLocks/>
          </p:cNvSpPr>
          <p:nvPr/>
        </p:nvSpPr>
        <p:spPr>
          <a:xfrm>
            <a:off x="319204" y="143270"/>
            <a:ext cx="11573197" cy="72424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0"/>
              </a:spcBef>
            </a:pPr>
            <a:r>
              <a:rPr lang="en-US" sz="3300" b="1" i="0" dirty="0">
                <a:solidFill>
                  <a:srgbClr val="000000"/>
                </a:solidFill>
                <a:effectLst/>
                <a:latin typeface="Helvetica Neue"/>
              </a:rPr>
              <a:t>Model2- </a:t>
            </a:r>
            <a:r>
              <a:rPr lang="fr-FR" sz="3300" b="1" i="0" dirty="0">
                <a:solidFill>
                  <a:srgbClr val="FFC000"/>
                </a:solidFill>
                <a:effectLst/>
                <a:latin typeface="Helvetica Neue"/>
              </a:rPr>
              <a:t>Cross Validation Technique On ML </a:t>
            </a:r>
            <a:r>
              <a:rPr lang="fr-FR" sz="3300" b="1" i="0" dirty="0" err="1">
                <a:solidFill>
                  <a:srgbClr val="FFC000"/>
                </a:solidFill>
                <a:effectLst/>
                <a:latin typeface="Helvetica Neue"/>
              </a:rPr>
              <a:t>Algorithms</a:t>
            </a:r>
            <a:endParaRPr lang="en-US" sz="3300" b="1" i="0" dirty="0">
              <a:solidFill>
                <a:srgbClr val="FFC000"/>
              </a:solidFill>
              <a:effectLst/>
              <a:latin typeface="Helvetica Neue"/>
            </a:endParaRPr>
          </a:p>
        </p:txBody>
      </p:sp>
      <p:sp>
        <p:nvSpPr>
          <p:cNvPr id="13" name="Rectangle 12">
            <a:extLst>
              <a:ext uri="{FF2B5EF4-FFF2-40B4-BE49-F238E27FC236}">
                <a16:creationId xmlns:a16="http://schemas.microsoft.com/office/drawing/2014/main" id="{02DAE2F5-5313-C9D5-F55E-C5ADA22E2BA2}"/>
              </a:ext>
            </a:extLst>
          </p:cNvPr>
          <p:cNvSpPr/>
          <p:nvPr/>
        </p:nvSpPr>
        <p:spPr>
          <a:xfrm>
            <a:off x="428903" y="901504"/>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06236C4-415A-6A33-C07B-67BBCFB3F5D8}"/>
              </a:ext>
            </a:extLst>
          </p:cNvPr>
          <p:cNvGrpSpPr/>
          <p:nvPr/>
        </p:nvGrpSpPr>
        <p:grpSpPr>
          <a:xfrm>
            <a:off x="625039" y="5561891"/>
            <a:ext cx="11148568" cy="1152839"/>
            <a:chOff x="-475010" y="1098789"/>
            <a:chExt cx="3859356" cy="1152839"/>
          </a:xfrm>
        </p:grpSpPr>
        <p:sp>
          <p:nvSpPr>
            <p:cNvPr id="9" name="TextBox 8">
              <a:extLst>
                <a:ext uri="{FF2B5EF4-FFF2-40B4-BE49-F238E27FC236}">
                  <a16:creationId xmlns:a16="http://schemas.microsoft.com/office/drawing/2014/main" id="{8D3587EE-B79D-2C5B-847C-80B31DE2AC89}"/>
                </a:ext>
              </a:extLst>
            </p:cNvPr>
            <p:cNvSpPr txBox="1"/>
            <p:nvPr/>
          </p:nvSpPr>
          <p:spPr>
            <a:xfrm>
              <a:off x="-475010" y="1098789"/>
              <a:ext cx="3859356"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Inference:</a:t>
              </a:r>
              <a:endParaRPr lang="ko-KR" altLang="en-US" sz="16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028853E-B6F4-0699-91C2-59EEAFA3E532}"/>
                </a:ext>
              </a:extLst>
            </p:cNvPr>
            <p:cNvSpPr txBox="1"/>
            <p:nvPr/>
          </p:nvSpPr>
          <p:spPr>
            <a:xfrm>
              <a:off x="-475010" y="1420631"/>
              <a:ext cx="3845322" cy="83099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Applying the Stratified K-fold Cross-Validation technique, helped us to predicting the best model but we need much more better accuracy.</a:t>
              </a:r>
            </a:p>
            <a:p>
              <a:pPr algn="l">
                <a:buFont typeface="Arial" panose="020B0604020202020204" pitchFamily="34" charset="0"/>
                <a:buChar char="•"/>
              </a:pPr>
              <a:r>
                <a:rPr lang="en-US" sz="1600" b="0" i="0" dirty="0">
                  <a:solidFill>
                    <a:srgbClr val="000000"/>
                  </a:solidFill>
                  <a:effectLst/>
                  <a:latin typeface="Helvetica Neue"/>
                </a:rPr>
                <a:t>RMSE mean need to be more lower down.</a:t>
              </a:r>
            </a:p>
          </p:txBody>
        </p:sp>
      </p:grpSp>
      <p:pic>
        <p:nvPicPr>
          <p:cNvPr id="3" name="Picture 2">
            <a:extLst>
              <a:ext uri="{FF2B5EF4-FFF2-40B4-BE49-F238E27FC236}">
                <a16:creationId xmlns:a16="http://schemas.microsoft.com/office/drawing/2014/main" id="{CA0E1DC0-CFF5-7204-C45D-94CC77D8E62D}"/>
              </a:ext>
            </a:extLst>
          </p:cNvPr>
          <p:cNvPicPr>
            <a:picLocks noChangeAspect="1"/>
          </p:cNvPicPr>
          <p:nvPr/>
        </p:nvPicPr>
        <p:blipFill>
          <a:blip r:embed="rId2"/>
          <a:stretch>
            <a:fillRect/>
          </a:stretch>
        </p:blipFill>
        <p:spPr>
          <a:xfrm>
            <a:off x="428903" y="996383"/>
            <a:ext cx="5471634" cy="4099915"/>
          </a:xfrm>
          <a:prstGeom prst="rect">
            <a:avLst/>
          </a:prstGeom>
        </p:spPr>
      </p:pic>
      <p:pic>
        <p:nvPicPr>
          <p:cNvPr id="6" name="Picture 5">
            <a:extLst>
              <a:ext uri="{FF2B5EF4-FFF2-40B4-BE49-F238E27FC236}">
                <a16:creationId xmlns:a16="http://schemas.microsoft.com/office/drawing/2014/main" id="{C7CBC1EC-F404-4548-1098-D26D9D3EC004}"/>
              </a:ext>
            </a:extLst>
          </p:cNvPr>
          <p:cNvPicPr>
            <a:picLocks noChangeAspect="1"/>
          </p:cNvPicPr>
          <p:nvPr/>
        </p:nvPicPr>
        <p:blipFill>
          <a:blip r:embed="rId3"/>
          <a:stretch>
            <a:fillRect/>
          </a:stretch>
        </p:blipFill>
        <p:spPr>
          <a:xfrm>
            <a:off x="5628696" y="996383"/>
            <a:ext cx="6144911" cy="4511600"/>
          </a:xfrm>
          <a:prstGeom prst="rect">
            <a:avLst/>
          </a:prstGeom>
        </p:spPr>
      </p:pic>
    </p:spTree>
    <p:extLst>
      <p:ext uri="{BB962C8B-B14F-4D97-AF65-F5344CB8AC3E}">
        <p14:creationId xmlns:p14="http://schemas.microsoft.com/office/powerpoint/2010/main" val="3155318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8030968B-3640-5465-9AD3-8EEAF28816FE}"/>
              </a:ext>
            </a:extLst>
          </p:cNvPr>
          <p:cNvSpPr txBox="1">
            <a:spLocks/>
          </p:cNvSpPr>
          <p:nvPr/>
        </p:nvSpPr>
        <p:spPr>
          <a:xfrm>
            <a:off x="319204" y="143270"/>
            <a:ext cx="11573197" cy="72424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500" b="1" i="0" dirty="0">
                <a:solidFill>
                  <a:srgbClr val="000000"/>
                </a:solidFill>
                <a:effectLst/>
                <a:latin typeface="Helvetica Neue"/>
              </a:rPr>
              <a:t>Model3- </a:t>
            </a:r>
            <a:r>
              <a:rPr lang="en-US" sz="4500" b="1" i="0" dirty="0">
                <a:solidFill>
                  <a:srgbClr val="FFC000"/>
                </a:solidFill>
                <a:effectLst/>
                <a:latin typeface="Helvetica Neue"/>
              </a:rPr>
              <a:t>Stacking model</a:t>
            </a:r>
          </a:p>
        </p:txBody>
      </p:sp>
      <p:sp>
        <p:nvSpPr>
          <p:cNvPr id="13" name="Rectangle 12">
            <a:extLst>
              <a:ext uri="{FF2B5EF4-FFF2-40B4-BE49-F238E27FC236}">
                <a16:creationId xmlns:a16="http://schemas.microsoft.com/office/drawing/2014/main" id="{02DAE2F5-5313-C9D5-F55E-C5ADA22E2BA2}"/>
              </a:ext>
            </a:extLst>
          </p:cNvPr>
          <p:cNvSpPr/>
          <p:nvPr/>
        </p:nvSpPr>
        <p:spPr>
          <a:xfrm>
            <a:off x="428903" y="901504"/>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06236C4-415A-6A33-C07B-67BBCFB3F5D8}"/>
              </a:ext>
            </a:extLst>
          </p:cNvPr>
          <p:cNvGrpSpPr/>
          <p:nvPr/>
        </p:nvGrpSpPr>
        <p:grpSpPr>
          <a:xfrm>
            <a:off x="428903" y="4387246"/>
            <a:ext cx="11148568" cy="2321739"/>
            <a:chOff x="-475010" y="1098789"/>
            <a:chExt cx="3859356" cy="1135306"/>
          </a:xfrm>
        </p:grpSpPr>
        <p:sp>
          <p:nvSpPr>
            <p:cNvPr id="9" name="TextBox 8">
              <a:extLst>
                <a:ext uri="{FF2B5EF4-FFF2-40B4-BE49-F238E27FC236}">
                  <a16:creationId xmlns:a16="http://schemas.microsoft.com/office/drawing/2014/main" id="{8D3587EE-B79D-2C5B-847C-80B31DE2AC89}"/>
                </a:ext>
              </a:extLst>
            </p:cNvPr>
            <p:cNvSpPr txBox="1"/>
            <p:nvPr/>
          </p:nvSpPr>
          <p:spPr>
            <a:xfrm>
              <a:off x="-475010" y="1098789"/>
              <a:ext cx="3859356"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Inference:</a:t>
              </a:r>
              <a:endParaRPr lang="ko-KR" altLang="en-US" sz="16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028853E-B6F4-0699-91C2-59EEAFA3E532}"/>
                </a:ext>
              </a:extLst>
            </p:cNvPr>
            <p:cNvSpPr txBox="1"/>
            <p:nvPr/>
          </p:nvSpPr>
          <p:spPr>
            <a:xfrm>
              <a:off x="-475010" y="1346148"/>
              <a:ext cx="3845322" cy="88794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Stacking consider heterogeneous weak leaner prediction. Learn them in parallel and combine them by learning meta learners to output prediction based on different weak learner's.</a:t>
              </a:r>
            </a:p>
            <a:p>
              <a:pPr algn="l">
                <a:buFont typeface="Arial" panose="020B0604020202020204" pitchFamily="34" charset="0"/>
                <a:buChar char="•"/>
              </a:pPr>
              <a:r>
                <a:rPr lang="en-US" sz="1600" b="0" i="0" dirty="0">
                  <a:solidFill>
                    <a:srgbClr val="000000"/>
                  </a:solidFill>
                  <a:effectLst/>
                  <a:latin typeface="Helvetica Neue"/>
                </a:rPr>
                <a:t>Ensemble methods use multiple learning algorithms to obtain better predictive performance than the learning algorithm alone. Stacking model is an ensemble one.</a:t>
              </a:r>
            </a:p>
            <a:p>
              <a:pPr algn="l">
                <a:buFont typeface="Arial" panose="020B0604020202020204" pitchFamily="34" charset="0"/>
                <a:buChar char="•"/>
              </a:pPr>
              <a:r>
                <a:rPr lang="en-US" sz="1600" b="0" i="0" dirty="0">
                  <a:solidFill>
                    <a:srgbClr val="000000"/>
                  </a:solidFill>
                  <a:effectLst/>
                  <a:latin typeface="Helvetica Neue"/>
                </a:rPr>
                <a:t>Stacking: Stacking-type ensemble where the meta-model is trained on out-of-fold predictions made during k-fold cross-validation</a:t>
              </a:r>
            </a:p>
            <a:p>
              <a:pPr>
                <a:buFont typeface="Arial" panose="020B0604020202020204" pitchFamily="34" charset="0"/>
                <a:buChar char="•"/>
              </a:pPr>
              <a:r>
                <a:rPr lang="en-US" sz="1600" b="0" i="0" dirty="0">
                  <a:solidFill>
                    <a:srgbClr val="000000"/>
                  </a:solidFill>
                  <a:effectLst/>
                  <a:latin typeface="Helvetica Neue"/>
                </a:rPr>
                <a:t>The model had predicted quite well with this technique. We have got better r2Score and the least RMSE value.</a:t>
              </a:r>
            </a:p>
          </p:txBody>
        </p:sp>
      </p:grpSp>
      <p:pic>
        <p:nvPicPr>
          <p:cNvPr id="4" name="Picture 3">
            <a:extLst>
              <a:ext uri="{FF2B5EF4-FFF2-40B4-BE49-F238E27FC236}">
                <a16:creationId xmlns:a16="http://schemas.microsoft.com/office/drawing/2014/main" id="{19266C0B-A99A-D11C-3A8F-AC133CBEA8C5}"/>
              </a:ext>
            </a:extLst>
          </p:cNvPr>
          <p:cNvPicPr>
            <a:picLocks noChangeAspect="1"/>
          </p:cNvPicPr>
          <p:nvPr/>
        </p:nvPicPr>
        <p:blipFill>
          <a:blip r:embed="rId2"/>
          <a:stretch>
            <a:fillRect/>
          </a:stretch>
        </p:blipFill>
        <p:spPr>
          <a:xfrm>
            <a:off x="428903" y="1072259"/>
            <a:ext cx="11334194" cy="3314987"/>
          </a:xfrm>
          <a:prstGeom prst="rect">
            <a:avLst/>
          </a:prstGeom>
        </p:spPr>
      </p:pic>
    </p:spTree>
    <p:extLst>
      <p:ext uri="{BB962C8B-B14F-4D97-AF65-F5344CB8AC3E}">
        <p14:creationId xmlns:p14="http://schemas.microsoft.com/office/powerpoint/2010/main" val="193349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8030968B-3640-5465-9AD3-8EEAF28816FE}"/>
              </a:ext>
            </a:extLst>
          </p:cNvPr>
          <p:cNvSpPr txBox="1">
            <a:spLocks/>
          </p:cNvSpPr>
          <p:nvPr/>
        </p:nvSpPr>
        <p:spPr>
          <a:xfrm>
            <a:off x="319204" y="143270"/>
            <a:ext cx="11573197" cy="72424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500" b="1" i="0" dirty="0">
                <a:solidFill>
                  <a:srgbClr val="000000"/>
                </a:solidFill>
                <a:effectLst/>
                <a:latin typeface="Helvetica Neue"/>
              </a:rPr>
              <a:t>Model3- </a:t>
            </a:r>
            <a:r>
              <a:rPr lang="en-US" sz="4500" b="1" i="0" dirty="0">
                <a:solidFill>
                  <a:srgbClr val="FFC000"/>
                </a:solidFill>
                <a:effectLst/>
                <a:latin typeface="Helvetica Neue"/>
              </a:rPr>
              <a:t>Stacking model</a:t>
            </a:r>
          </a:p>
        </p:txBody>
      </p:sp>
      <p:sp>
        <p:nvSpPr>
          <p:cNvPr id="13" name="Rectangle 12">
            <a:extLst>
              <a:ext uri="{FF2B5EF4-FFF2-40B4-BE49-F238E27FC236}">
                <a16:creationId xmlns:a16="http://schemas.microsoft.com/office/drawing/2014/main" id="{02DAE2F5-5313-C9D5-F55E-C5ADA22E2BA2}"/>
              </a:ext>
            </a:extLst>
          </p:cNvPr>
          <p:cNvSpPr/>
          <p:nvPr/>
        </p:nvSpPr>
        <p:spPr>
          <a:xfrm>
            <a:off x="428903" y="901504"/>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06236C4-415A-6A33-C07B-67BBCFB3F5D8}"/>
              </a:ext>
            </a:extLst>
          </p:cNvPr>
          <p:cNvGrpSpPr/>
          <p:nvPr/>
        </p:nvGrpSpPr>
        <p:grpSpPr>
          <a:xfrm>
            <a:off x="428903" y="4387246"/>
            <a:ext cx="11148568" cy="2075517"/>
            <a:chOff x="-475010" y="1098789"/>
            <a:chExt cx="3859356" cy="1014906"/>
          </a:xfrm>
        </p:grpSpPr>
        <p:sp>
          <p:nvSpPr>
            <p:cNvPr id="9" name="TextBox 8">
              <a:extLst>
                <a:ext uri="{FF2B5EF4-FFF2-40B4-BE49-F238E27FC236}">
                  <a16:creationId xmlns:a16="http://schemas.microsoft.com/office/drawing/2014/main" id="{8D3587EE-B79D-2C5B-847C-80B31DE2AC89}"/>
                </a:ext>
              </a:extLst>
            </p:cNvPr>
            <p:cNvSpPr txBox="1"/>
            <p:nvPr/>
          </p:nvSpPr>
          <p:spPr>
            <a:xfrm>
              <a:off x="-475010" y="1098789"/>
              <a:ext cx="3859356"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Inference:</a:t>
              </a:r>
              <a:endParaRPr lang="ko-KR" altLang="en-US" sz="16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028853E-B6F4-0699-91C2-59EEAFA3E532}"/>
                </a:ext>
              </a:extLst>
            </p:cNvPr>
            <p:cNvSpPr txBox="1"/>
            <p:nvPr/>
          </p:nvSpPr>
          <p:spPr>
            <a:xfrm>
              <a:off x="-475010" y="1346148"/>
              <a:ext cx="3845322" cy="76754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Blending is an ensemble machine learning technique that uses a machine learning model to learn how to best combine the predictions from multiple contributing ensemble member models.</a:t>
              </a:r>
            </a:p>
            <a:p>
              <a:pPr algn="l">
                <a:buFont typeface="Arial" panose="020B0604020202020204" pitchFamily="34" charset="0"/>
                <a:buChar char="•"/>
              </a:pPr>
              <a:r>
                <a:rPr lang="en-US" sz="1600" b="0" i="0" dirty="0">
                  <a:solidFill>
                    <a:srgbClr val="000000"/>
                  </a:solidFill>
                  <a:effectLst/>
                  <a:latin typeface="Helvetica Neue"/>
                </a:rPr>
                <a:t>Blending Ensemble: Use of a linear model, such as linear regression or logistic regression, as the meta-model in a stacking ensemble.</a:t>
              </a:r>
            </a:p>
            <a:p>
              <a:pPr algn="l">
                <a:buFont typeface="Arial" panose="020B0604020202020204" pitchFamily="34" charset="0"/>
                <a:buChar char="•"/>
              </a:pPr>
              <a:r>
                <a:rPr lang="en-US" sz="1600" b="0" i="0" dirty="0">
                  <a:solidFill>
                    <a:srgbClr val="000000"/>
                  </a:solidFill>
                  <a:effectLst/>
                  <a:latin typeface="Helvetica Neue"/>
                </a:rPr>
                <a:t>Blending Stacking-type ensemble where the meta-model is trained on predictions made on a holdout dataset.</a:t>
              </a:r>
            </a:p>
            <a:p>
              <a:pPr>
                <a:buFont typeface="Arial" panose="020B0604020202020204" pitchFamily="34" charset="0"/>
                <a:buChar char="•"/>
              </a:pPr>
              <a:r>
                <a:rPr lang="en-US" sz="1600" dirty="0">
                  <a:solidFill>
                    <a:srgbClr val="000000"/>
                  </a:solidFill>
                  <a:latin typeface="Helvetica Neue"/>
                </a:rPr>
                <a:t> </a:t>
              </a:r>
              <a:r>
                <a:rPr lang="en-US" sz="1600" b="0" i="0" dirty="0">
                  <a:solidFill>
                    <a:srgbClr val="000000"/>
                  </a:solidFill>
                  <a:effectLst/>
                  <a:latin typeface="Helvetica Neue"/>
                </a:rPr>
                <a:t>Very nice we got the Accuracy of 85% in r2score. Which is the highest of all. We will finalize this model for test dataset.</a:t>
              </a:r>
            </a:p>
          </p:txBody>
        </p:sp>
      </p:grpSp>
      <p:pic>
        <p:nvPicPr>
          <p:cNvPr id="6" name="Picture 5">
            <a:extLst>
              <a:ext uri="{FF2B5EF4-FFF2-40B4-BE49-F238E27FC236}">
                <a16:creationId xmlns:a16="http://schemas.microsoft.com/office/drawing/2014/main" id="{6D1E0038-6C59-BDEB-99E9-D6425EEB864D}"/>
              </a:ext>
            </a:extLst>
          </p:cNvPr>
          <p:cNvPicPr>
            <a:picLocks noChangeAspect="1"/>
          </p:cNvPicPr>
          <p:nvPr/>
        </p:nvPicPr>
        <p:blipFill>
          <a:blip r:embed="rId2"/>
          <a:stretch>
            <a:fillRect/>
          </a:stretch>
        </p:blipFill>
        <p:spPr>
          <a:xfrm>
            <a:off x="462967" y="1049397"/>
            <a:ext cx="11300130" cy="3337849"/>
          </a:xfrm>
          <a:prstGeom prst="rect">
            <a:avLst/>
          </a:prstGeom>
        </p:spPr>
      </p:pic>
    </p:spTree>
    <p:extLst>
      <p:ext uri="{BB962C8B-B14F-4D97-AF65-F5344CB8AC3E}">
        <p14:creationId xmlns:p14="http://schemas.microsoft.com/office/powerpoint/2010/main" val="2386930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368EF3-0746-C59D-9C8B-8DF41F20F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17BF43BD-E71D-4291-8D42-C41EB0778E81}"/>
              </a:ext>
            </a:extLst>
          </p:cNvPr>
          <p:cNvSpPr/>
          <p:nvPr/>
        </p:nvSpPr>
        <p:spPr>
          <a:xfrm rot="10800000">
            <a:off x="3251768" y="-1"/>
            <a:ext cx="8940232" cy="4911047"/>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15FF7E7-F3F5-91ED-FB2F-824AB6AD9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670" y="402884"/>
            <a:ext cx="8029575" cy="4105275"/>
          </a:xfrm>
          <a:prstGeom prst="rect">
            <a:avLst/>
          </a:prstGeom>
        </p:spPr>
      </p:pic>
      <p:sp>
        <p:nvSpPr>
          <p:cNvPr id="8" name="TextBox 7">
            <a:extLst>
              <a:ext uri="{FF2B5EF4-FFF2-40B4-BE49-F238E27FC236}">
                <a16:creationId xmlns:a16="http://schemas.microsoft.com/office/drawing/2014/main" id="{DAABCCD9-B142-DE83-20F2-CFD23A878417}"/>
              </a:ext>
            </a:extLst>
          </p:cNvPr>
          <p:cNvSpPr txBox="1"/>
          <p:nvPr/>
        </p:nvSpPr>
        <p:spPr>
          <a:xfrm>
            <a:off x="6459450" y="2589422"/>
            <a:ext cx="5412371" cy="1538883"/>
          </a:xfrm>
          <a:prstGeom prst="rect">
            <a:avLst/>
          </a:prstGeom>
          <a:noFill/>
        </p:spPr>
        <p:txBody>
          <a:bodyPr wrap="square" lIns="36000" tIns="0" rIns="36000" bIns="0"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Pts val="5000"/>
              <a:buFont typeface="Anton"/>
              <a:buNone/>
              <a:tabLst/>
              <a:defRPr/>
            </a:pPr>
            <a:r>
              <a:rPr kumimoji="0" lang="en-US" sz="5000" b="0" i="0" u="none" strike="noStrike" kern="0" cap="none" spc="0" normalizeH="0" baseline="0" noProof="0" dirty="0">
                <a:ln>
                  <a:noFill/>
                </a:ln>
                <a:solidFill>
                  <a:srgbClr val="000000"/>
                </a:solidFill>
                <a:effectLst/>
                <a:uLnTx/>
                <a:uFillTx/>
                <a:latin typeface="Anton"/>
                <a:sym typeface="Anton"/>
              </a:rPr>
              <a:t>Drawing </a:t>
            </a:r>
            <a:r>
              <a:rPr kumimoji="0" lang="en-US" sz="5000" b="0" i="0" u="none" strike="noStrike" kern="0" cap="none" spc="0" normalizeH="0" baseline="0" noProof="0" dirty="0">
                <a:ln>
                  <a:noFill/>
                </a:ln>
                <a:solidFill>
                  <a:srgbClr val="00B0F0"/>
                </a:solidFill>
                <a:effectLst/>
                <a:uLnTx/>
                <a:uFillTx/>
                <a:latin typeface="Anton"/>
                <a:sym typeface="Anton"/>
              </a:rPr>
              <a:t>Conclusion</a:t>
            </a:r>
            <a:r>
              <a:rPr kumimoji="0" lang="en-US" sz="5000" b="0" i="0" u="none" strike="noStrike" kern="0" cap="none" spc="0" normalizeH="0" baseline="0" noProof="0" dirty="0">
                <a:ln>
                  <a:noFill/>
                </a:ln>
                <a:solidFill>
                  <a:srgbClr val="000000"/>
                </a:solidFill>
                <a:effectLst/>
                <a:uLnTx/>
                <a:uFillTx/>
                <a:latin typeface="Anton"/>
                <a:sym typeface="Anton"/>
              </a:rPr>
              <a:t> - </a:t>
            </a:r>
            <a:r>
              <a:rPr kumimoji="0" lang="en-US" sz="5000" b="0" i="0" u="none" strike="noStrike" kern="0" cap="none" spc="0" normalizeH="0" baseline="0" noProof="0" dirty="0">
                <a:ln>
                  <a:noFill/>
                </a:ln>
                <a:solidFill>
                  <a:srgbClr val="FFC000"/>
                </a:solidFill>
                <a:effectLst/>
                <a:uLnTx/>
                <a:uFillTx/>
                <a:latin typeface="Anton"/>
                <a:sym typeface="Anton"/>
              </a:rPr>
              <a:t>Summary</a:t>
            </a:r>
          </a:p>
        </p:txBody>
      </p:sp>
      <p:grpSp>
        <p:nvGrpSpPr>
          <p:cNvPr id="9" name="Group 8">
            <a:extLst>
              <a:ext uri="{FF2B5EF4-FFF2-40B4-BE49-F238E27FC236}">
                <a16:creationId xmlns:a16="http://schemas.microsoft.com/office/drawing/2014/main" id="{D479A5DD-9962-580B-7034-B523F1F7BFE3}"/>
              </a:ext>
            </a:extLst>
          </p:cNvPr>
          <p:cNvGrpSpPr/>
          <p:nvPr/>
        </p:nvGrpSpPr>
        <p:grpSpPr>
          <a:xfrm>
            <a:off x="9914796" y="335257"/>
            <a:ext cx="1957025" cy="1870289"/>
            <a:chOff x="6127601" y="487152"/>
            <a:chExt cx="999728" cy="994953"/>
          </a:xfrm>
        </p:grpSpPr>
        <p:sp>
          <p:nvSpPr>
            <p:cNvPr id="10" name="Oval 9">
              <a:extLst>
                <a:ext uri="{FF2B5EF4-FFF2-40B4-BE49-F238E27FC236}">
                  <a16:creationId xmlns:a16="http://schemas.microsoft.com/office/drawing/2014/main" id="{D7D8DF27-7F09-9F76-B051-3CDD71D408D4}"/>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Oval 10">
              <a:extLst>
                <a:ext uri="{FF2B5EF4-FFF2-40B4-BE49-F238E27FC236}">
                  <a16:creationId xmlns:a16="http://schemas.microsoft.com/office/drawing/2014/main" id="{13E18D4F-E8D9-411C-D4F5-EFA6856656EE}"/>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3A707207-2577-BEE5-3EDD-5BCC8DBC0510}"/>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 name="Google Shape;864;p49">
            <a:extLst>
              <a:ext uri="{FF2B5EF4-FFF2-40B4-BE49-F238E27FC236}">
                <a16:creationId xmlns:a16="http://schemas.microsoft.com/office/drawing/2014/main" id="{92655B87-6827-8059-9A6D-4C29EC3E6FD1}"/>
              </a:ext>
            </a:extLst>
          </p:cNvPr>
          <p:cNvSpPr txBox="1">
            <a:spLocks/>
          </p:cNvSpPr>
          <p:nvPr/>
        </p:nvSpPr>
        <p:spPr>
          <a:xfrm>
            <a:off x="9834045" y="882688"/>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05</a:t>
            </a:r>
          </a:p>
        </p:txBody>
      </p:sp>
    </p:spTree>
    <p:extLst>
      <p:ext uri="{BB962C8B-B14F-4D97-AF65-F5344CB8AC3E}">
        <p14:creationId xmlns:p14="http://schemas.microsoft.com/office/powerpoint/2010/main" val="137318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C1E363E-1008-7AA2-1509-B254FB293A43}"/>
              </a:ext>
            </a:extLst>
          </p:cNvPr>
          <p:cNvSpPr txBox="1">
            <a:spLocks/>
          </p:cNvSpPr>
          <p:nvPr/>
        </p:nvSpPr>
        <p:spPr>
          <a:xfrm>
            <a:off x="2490787" y="126564"/>
            <a:ext cx="7210425" cy="71129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rgbClr val="00B0F0"/>
                </a:solidFill>
                <a:latin typeface="+mj-lt"/>
                <a:cs typeface="Arial" pitchFamily="34" charset="0"/>
              </a:rPr>
              <a:t>Drawing</a:t>
            </a:r>
            <a:r>
              <a:rPr lang="en-US" sz="3600" b="1" dirty="0">
                <a:solidFill>
                  <a:schemeClr val="tx1">
                    <a:lumMod val="75000"/>
                    <a:lumOff val="25000"/>
                  </a:schemeClr>
                </a:solidFill>
                <a:latin typeface="+mj-lt"/>
                <a:cs typeface="Arial" pitchFamily="34" charset="0"/>
              </a:rPr>
              <a:t> Conclusion - </a:t>
            </a:r>
            <a:r>
              <a:rPr lang="en-US" altLang="ko-KR" sz="3600" b="1" dirty="0">
                <a:solidFill>
                  <a:schemeClr val="accent5">
                    <a:lumMod val="60000"/>
                    <a:lumOff val="40000"/>
                  </a:schemeClr>
                </a:solidFill>
                <a:latin typeface="+mj-lt"/>
                <a:cs typeface="Arial" pitchFamily="34" charset="0"/>
              </a:rPr>
              <a:t>Summary</a:t>
            </a:r>
          </a:p>
        </p:txBody>
      </p:sp>
      <p:sp>
        <p:nvSpPr>
          <p:cNvPr id="4" name="Rectangle 3">
            <a:extLst>
              <a:ext uri="{FF2B5EF4-FFF2-40B4-BE49-F238E27FC236}">
                <a16:creationId xmlns:a16="http://schemas.microsoft.com/office/drawing/2014/main" id="{6621A01E-1AA6-D5B4-03F7-902CA70C1BBC}"/>
              </a:ext>
            </a:extLst>
          </p:cNvPr>
          <p:cNvSpPr/>
          <p:nvPr/>
        </p:nvSpPr>
        <p:spPr>
          <a:xfrm>
            <a:off x="2490788" y="804500"/>
            <a:ext cx="7210426" cy="66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29DE33-ED13-7CDA-3BC5-42974563BB65}"/>
              </a:ext>
            </a:extLst>
          </p:cNvPr>
          <p:cNvSpPr txBox="1"/>
          <p:nvPr/>
        </p:nvSpPr>
        <p:spPr>
          <a:xfrm>
            <a:off x="366150" y="1074138"/>
            <a:ext cx="11108028" cy="5509200"/>
          </a:xfrm>
          <a:prstGeom prst="rect">
            <a:avLst/>
          </a:prstGeom>
          <a:noFill/>
        </p:spPr>
        <p:txBody>
          <a:bodyPr wrap="square" rtlCol="0">
            <a:spAutoFit/>
          </a:bodyPr>
          <a:lstStyle/>
          <a:p>
            <a:r>
              <a:rPr lang="en-US" sz="1600" b="0" i="0" dirty="0">
                <a:solidFill>
                  <a:srgbClr val="222222"/>
                </a:solidFill>
                <a:effectLst/>
                <a:latin typeface="Lato" panose="020F0502020204030203" pitchFamily="34" charset="0"/>
              </a:rPr>
              <a:t>What kind of problem are we trying to solve?</a:t>
            </a:r>
          </a:p>
          <a:p>
            <a:pPr marL="285750" indent="-285750">
              <a:buFontTx/>
              <a:buChar char="-"/>
            </a:pPr>
            <a:r>
              <a:rPr lang="en-US" sz="1600" b="0" i="0" dirty="0">
                <a:solidFill>
                  <a:srgbClr val="000000"/>
                </a:solidFill>
                <a:effectLst/>
                <a:latin typeface="Helvetica Neue"/>
              </a:rPr>
              <a:t>The problem that we are given is to p</a:t>
            </a:r>
            <a:r>
              <a:rPr lang="en-US" sz="1600" i="0" dirty="0">
                <a:solidFill>
                  <a:srgbClr val="000000"/>
                </a:solidFill>
                <a:effectLst/>
                <a:latin typeface="Helvetica Neue"/>
              </a:rPr>
              <a:t>redict CTR (Click Through Rate) of an email campaign. This help the organization to see is there users are responding or not. It act as a relationship between them. So, the business objective is how to increase the CTR and predict the CTR.</a:t>
            </a:r>
          </a:p>
          <a:p>
            <a:pPr marL="285750" indent="-285750">
              <a:buFontTx/>
              <a:buChar char="-"/>
            </a:pPr>
            <a:r>
              <a:rPr lang="en-US" sz="1600" dirty="0">
                <a:solidFill>
                  <a:srgbClr val="000000"/>
                </a:solidFill>
                <a:latin typeface="Helvetica Neue"/>
              </a:rPr>
              <a:t>The </a:t>
            </a:r>
            <a:r>
              <a:rPr lang="en-US" sz="1600" dirty="0" err="1">
                <a:solidFill>
                  <a:srgbClr val="000000"/>
                </a:solidFill>
                <a:latin typeface="Helvetica Neue"/>
              </a:rPr>
              <a:t>dtypes</a:t>
            </a:r>
            <a:r>
              <a:rPr lang="en-US" sz="1600" dirty="0">
                <a:solidFill>
                  <a:srgbClr val="000000"/>
                </a:solidFill>
                <a:latin typeface="Helvetica Neue"/>
              </a:rPr>
              <a:t> for our variables are numerical and categorical. Some of the </a:t>
            </a:r>
            <a:r>
              <a:rPr lang="en-US" sz="1600" dirty="0" err="1">
                <a:solidFill>
                  <a:srgbClr val="000000"/>
                </a:solidFill>
                <a:latin typeface="Helvetica Neue"/>
              </a:rPr>
              <a:t>dtypes</a:t>
            </a:r>
            <a:r>
              <a:rPr lang="en-US" sz="1600" dirty="0">
                <a:solidFill>
                  <a:srgbClr val="000000"/>
                </a:solidFill>
                <a:latin typeface="Helvetica Neue"/>
              </a:rPr>
              <a:t> provide are not in Boolean for them we have to convert them to </a:t>
            </a:r>
            <a:r>
              <a:rPr lang="en-US" sz="1600" dirty="0" err="1">
                <a:solidFill>
                  <a:srgbClr val="000000"/>
                </a:solidFill>
                <a:latin typeface="Helvetica Neue"/>
              </a:rPr>
              <a:t>bolean</a:t>
            </a:r>
            <a:r>
              <a:rPr lang="en-US" sz="1600" dirty="0">
                <a:solidFill>
                  <a:srgbClr val="000000"/>
                </a:solidFill>
                <a:latin typeface="Helvetica Neue"/>
              </a:rPr>
              <a:t> structure.</a:t>
            </a:r>
          </a:p>
          <a:p>
            <a:pPr marL="285750" indent="-285750">
              <a:buFontTx/>
              <a:buChar char="-"/>
            </a:pPr>
            <a:r>
              <a:rPr lang="en-US" sz="1600" i="0" dirty="0">
                <a:solidFill>
                  <a:srgbClr val="000000"/>
                </a:solidFill>
                <a:effectLst/>
                <a:latin typeface="Helvetica Neue"/>
              </a:rPr>
              <a:t>We have first checked the statistical details of the variable and we got to know that many of the variables </a:t>
            </a:r>
            <a:r>
              <a:rPr lang="en-US" sz="1600" i="0" dirty="0" err="1">
                <a:solidFill>
                  <a:srgbClr val="000000"/>
                </a:solidFill>
                <a:effectLst/>
                <a:latin typeface="Helvetica Neue"/>
              </a:rPr>
              <a:t>averageare</a:t>
            </a:r>
            <a:r>
              <a:rPr lang="en-US" sz="1600" i="0" dirty="0">
                <a:solidFill>
                  <a:srgbClr val="000000"/>
                </a:solidFill>
                <a:effectLst/>
                <a:latin typeface="Helvetica Neue"/>
              </a:rPr>
              <a:t> near to zero. The variables contain to much of outliers as the max and median has quite distance in it. </a:t>
            </a:r>
          </a:p>
          <a:p>
            <a:pPr marL="285750" indent="-285750">
              <a:buFontTx/>
              <a:buChar char="-"/>
            </a:pPr>
            <a:r>
              <a:rPr lang="en-US" sz="1600" dirty="0">
                <a:solidFill>
                  <a:srgbClr val="000000"/>
                </a:solidFill>
                <a:latin typeface="Helvetica Neue"/>
              </a:rPr>
              <a:t>For feature engineering we have drop of the </a:t>
            </a:r>
            <a:r>
              <a:rPr lang="en-US" sz="1600" dirty="0" err="1">
                <a:solidFill>
                  <a:srgbClr val="000000"/>
                </a:solidFill>
                <a:latin typeface="Helvetica Neue"/>
              </a:rPr>
              <a:t>campaign_id</a:t>
            </a:r>
            <a:r>
              <a:rPr lang="en-US" sz="1600" dirty="0">
                <a:solidFill>
                  <a:srgbClr val="000000"/>
                </a:solidFill>
                <a:latin typeface="Helvetica Neue"/>
              </a:rPr>
              <a:t> as they are not important to us. We have also drop the </a:t>
            </a:r>
            <a:r>
              <a:rPr lang="en-US" sz="1600" dirty="0" err="1">
                <a:solidFill>
                  <a:srgbClr val="000000"/>
                </a:solidFill>
                <a:latin typeface="Helvetica Neue"/>
              </a:rPr>
              <a:t>is_timer</a:t>
            </a:r>
            <a:r>
              <a:rPr lang="en-US" sz="1600" dirty="0">
                <a:solidFill>
                  <a:srgbClr val="000000"/>
                </a:solidFill>
                <a:latin typeface="Helvetica Neue"/>
              </a:rPr>
              <a:t> column as the value consists in it zero both train and test data. We have encoded </a:t>
            </a:r>
            <a:r>
              <a:rPr lang="en-US" sz="1600" dirty="0" err="1">
                <a:solidFill>
                  <a:srgbClr val="000000"/>
                </a:solidFill>
                <a:latin typeface="Helvetica Neue"/>
              </a:rPr>
              <a:t>times_of_day</a:t>
            </a:r>
            <a:r>
              <a:rPr lang="en-US" sz="1600" dirty="0">
                <a:solidFill>
                  <a:srgbClr val="000000"/>
                </a:solidFill>
                <a:latin typeface="Helvetica Neue"/>
              </a:rPr>
              <a:t> and saved in </a:t>
            </a:r>
            <a:r>
              <a:rPr lang="en-US" sz="1600" dirty="0" err="1">
                <a:solidFill>
                  <a:srgbClr val="000000"/>
                </a:solidFill>
                <a:latin typeface="Helvetica Neue"/>
              </a:rPr>
              <a:t>times_of_day_ID</a:t>
            </a:r>
            <a:r>
              <a:rPr lang="en-US" sz="1600" dirty="0">
                <a:solidFill>
                  <a:srgbClr val="000000"/>
                </a:solidFill>
                <a:latin typeface="Helvetica Neue"/>
              </a:rPr>
              <a:t>. As that will help model to predict on the basis of categorical. ‘</a:t>
            </a:r>
            <a:r>
              <a:rPr lang="en-US" sz="1600" dirty="0" err="1">
                <a:solidFill>
                  <a:srgbClr val="000000"/>
                </a:solidFill>
                <a:latin typeface="Helvetica Neue"/>
              </a:rPr>
              <a:t>is_price</a:t>
            </a:r>
            <a:r>
              <a:rPr lang="en-US" sz="1600" dirty="0">
                <a:solidFill>
                  <a:srgbClr val="000000"/>
                </a:solidFill>
                <a:latin typeface="Helvetica Neue"/>
              </a:rPr>
              <a:t>’ column given to us was not in Boolean so we converted it Boolean. </a:t>
            </a:r>
          </a:p>
          <a:p>
            <a:pPr marL="285750" indent="-285750">
              <a:buFontTx/>
              <a:buChar char="-"/>
            </a:pPr>
            <a:r>
              <a:rPr lang="en-US" sz="1600" i="0" dirty="0">
                <a:solidFill>
                  <a:srgbClr val="000000"/>
                </a:solidFill>
                <a:effectLst/>
                <a:latin typeface="Helvetica Neue"/>
              </a:rPr>
              <a:t>While seeing the correlation of target variables with others there is no high correlation we got. That means target variable have week linearity with others.</a:t>
            </a:r>
          </a:p>
          <a:p>
            <a:pPr marL="285750" indent="-285750">
              <a:buFontTx/>
              <a:buChar char="-"/>
            </a:pPr>
            <a:r>
              <a:rPr lang="en-US" sz="1600" i="0" dirty="0">
                <a:solidFill>
                  <a:srgbClr val="000000"/>
                </a:solidFill>
                <a:effectLst/>
                <a:latin typeface="Helvetica Neue"/>
              </a:rPr>
              <a:t>Strong correlation is there between </a:t>
            </a:r>
            <a:r>
              <a:rPr lang="en-US" sz="1600" i="0" dirty="0" err="1">
                <a:solidFill>
                  <a:srgbClr val="000000"/>
                </a:solidFill>
                <a:effectLst/>
                <a:latin typeface="Helvetica Neue"/>
              </a:rPr>
              <a:t>no_of_CTA</a:t>
            </a:r>
            <a:r>
              <a:rPr lang="en-US" sz="1600" i="0" dirty="0">
                <a:solidFill>
                  <a:srgbClr val="000000"/>
                </a:solidFill>
                <a:effectLst/>
                <a:latin typeface="Helvetica Neue"/>
              </a:rPr>
              <a:t> and </a:t>
            </a:r>
            <a:r>
              <a:rPr lang="en-US" sz="1600" i="0" dirty="0" err="1">
                <a:solidFill>
                  <a:srgbClr val="000000"/>
                </a:solidFill>
                <a:effectLst/>
                <a:latin typeface="Helvetica Neue"/>
              </a:rPr>
              <a:t>body_len</a:t>
            </a:r>
            <a:r>
              <a:rPr lang="en-US" sz="1600" i="0" dirty="0">
                <a:solidFill>
                  <a:srgbClr val="000000"/>
                </a:solidFill>
                <a:effectLst/>
                <a:latin typeface="Helvetica Neue"/>
              </a:rPr>
              <a:t>, </a:t>
            </a:r>
            <a:r>
              <a:rPr lang="en-US" sz="1600" i="0" dirty="0" err="1">
                <a:solidFill>
                  <a:srgbClr val="000000"/>
                </a:solidFill>
                <a:effectLst/>
                <a:latin typeface="Helvetica Neue"/>
              </a:rPr>
              <a:t>subject_len</a:t>
            </a:r>
            <a:r>
              <a:rPr lang="en-US" sz="1600" i="0" dirty="0">
                <a:solidFill>
                  <a:srgbClr val="000000"/>
                </a:solidFill>
                <a:effectLst/>
                <a:latin typeface="Helvetica Neue"/>
              </a:rPr>
              <a:t> is moderately correlated with </a:t>
            </a:r>
            <a:r>
              <a:rPr lang="en-US" sz="1600" i="0" dirty="0" err="1">
                <a:solidFill>
                  <a:srgbClr val="000000"/>
                </a:solidFill>
                <a:effectLst/>
                <a:latin typeface="Helvetica Neue"/>
              </a:rPr>
              <a:t>body_len</a:t>
            </a:r>
            <a:r>
              <a:rPr lang="en-US" sz="1600" i="0" dirty="0">
                <a:solidFill>
                  <a:srgbClr val="000000"/>
                </a:solidFill>
                <a:effectLst/>
                <a:latin typeface="Helvetica Neue"/>
              </a:rPr>
              <a:t> and </a:t>
            </a:r>
            <a:r>
              <a:rPr lang="en-US" sz="1600" i="0" dirty="0" err="1">
                <a:solidFill>
                  <a:srgbClr val="000000"/>
                </a:solidFill>
                <a:effectLst/>
                <a:latin typeface="Helvetica Neue"/>
              </a:rPr>
              <a:t>no_of_CTA</a:t>
            </a:r>
            <a:r>
              <a:rPr lang="en-US" sz="1600" i="0" dirty="0">
                <a:solidFill>
                  <a:srgbClr val="000000"/>
                </a:solidFill>
                <a:effectLst/>
                <a:latin typeface="Helvetica Neue"/>
              </a:rPr>
              <a:t>.</a:t>
            </a:r>
          </a:p>
          <a:p>
            <a:pPr marL="285750" indent="-285750">
              <a:buFontTx/>
              <a:buChar char="-"/>
            </a:pPr>
            <a:r>
              <a:rPr lang="en-US" sz="1600" i="0" dirty="0" err="1">
                <a:solidFill>
                  <a:srgbClr val="000000"/>
                </a:solidFill>
                <a:effectLst/>
                <a:latin typeface="Helvetica Neue"/>
              </a:rPr>
              <a:t>mean_paragraph_len</a:t>
            </a:r>
            <a:r>
              <a:rPr lang="en-US" sz="1600" i="0" dirty="0">
                <a:solidFill>
                  <a:srgbClr val="000000"/>
                </a:solidFill>
                <a:effectLst/>
                <a:latin typeface="Helvetica Neue"/>
              </a:rPr>
              <a:t> is highly negative correlated with </a:t>
            </a:r>
            <a:r>
              <a:rPr lang="en-US" sz="1600" i="0" dirty="0" err="1">
                <a:solidFill>
                  <a:srgbClr val="000000"/>
                </a:solidFill>
                <a:effectLst/>
                <a:latin typeface="Helvetica Neue"/>
              </a:rPr>
              <a:t>body_len</a:t>
            </a:r>
            <a:r>
              <a:rPr lang="en-US" sz="1600" i="0" dirty="0">
                <a:solidFill>
                  <a:srgbClr val="000000"/>
                </a:solidFill>
                <a:effectLst/>
                <a:latin typeface="Helvetica Neue"/>
              </a:rPr>
              <a:t>.</a:t>
            </a:r>
          </a:p>
          <a:p>
            <a:pPr marL="285750" indent="-285750">
              <a:buFontTx/>
              <a:buChar char="-"/>
            </a:pPr>
            <a:r>
              <a:rPr lang="en-US" sz="1600" i="0" dirty="0">
                <a:solidFill>
                  <a:srgbClr val="000000"/>
                </a:solidFill>
                <a:effectLst/>
                <a:latin typeface="Helvetica Neue"/>
              </a:rPr>
              <a:t>We have explore the feature on the </a:t>
            </a:r>
            <a:r>
              <a:rPr lang="en-US" sz="1600" i="0" dirty="0" err="1">
                <a:solidFill>
                  <a:srgbClr val="000000"/>
                </a:solidFill>
                <a:effectLst/>
                <a:latin typeface="Helvetica Neue"/>
              </a:rPr>
              <a:t>distplot</a:t>
            </a:r>
            <a:r>
              <a:rPr lang="en-US" sz="1600" i="0" dirty="0">
                <a:solidFill>
                  <a:srgbClr val="000000"/>
                </a:solidFill>
                <a:effectLst/>
                <a:latin typeface="Helvetica Neue"/>
              </a:rPr>
              <a:t> and box plot and got that the variables </a:t>
            </a:r>
            <a:r>
              <a:rPr lang="en-US" sz="1600" dirty="0">
                <a:solidFill>
                  <a:srgbClr val="000000"/>
                </a:solidFill>
                <a:latin typeface="Helvetica Neue"/>
              </a:rPr>
              <a:t>are not normally distributed and they have to much of outliers.</a:t>
            </a:r>
          </a:p>
          <a:p>
            <a:pPr marL="285750" indent="-285750">
              <a:buFontTx/>
              <a:buChar char="-"/>
            </a:pPr>
            <a:r>
              <a:rPr lang="en-US" sz="1600" i="0" dirty="0">
                <a:solidFill>
                  <a:srgbClr val="000000"/>
                </a:solidFill>
                <a:effectLst/>
                <a:latin typeface="Helvetica Neue"/>
              </a:rPr>
              <a:t>So, our task is to make the distribution normal </a:t>
            </a:r>
            <a:r>
              <a:rPr lang="en-US" sz="1600" dirty="0">
                <a:solidFill>
                  <a:srgbClr val="000000"/>
                </a:solidFill>
                <a:latin typeface="Helvetica Neue"/>
              </a:rPr>
              <a:t>so that the outliers can also come near to the mean. As there are a lot of outliers and we cannot remove them nor we can adjust them as the dataset is also to small, doing so will drastically change our prediction.</a:t>
            </a:r>
            <a:r>
              <a:rPr lang="en-US" sz="1600" i="0" dirty="0">
                <a:solidFill>
                  <a:srgbClr val="000000"/>
                </a:solidFill>
                <a:effectLst/>
                <a:latin typeface="Helvetica Neue"/>
              </a:rPr>
              <a:t> </a:t>
            </a:r>
          </a:p>
        </p:txBody>
      </p:sp>
    </p:spTree>
    <p:extLst>
      <p:ext uri="{BB962C8B-B14F-4D97-AF65-F5344CB8AC3E}">
        <p14:creationId xmlns:p14="http://schemas.microsoft.com/office/powerpoint/2010/main" val="2177495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C1E363E-1008-7AA2-1509-B254FB293A43}"/>
              </a:ext>
            </a:extLst>
          </p:cNvPr>
          <p:cNvSpPr txBox="1">
            <a:spLocks/>
          </p:cNvSpPr>
          <p:nvPr/>
        </p:nvSpPr>
        <p:spPr>
          <a:xfrm>
            <a:off x="2490787" y="126564"/>
            <a:ext cx="7210425" cy="71129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rgbClr val="00B0F0"/>
                </a:solidFill>
                <a:latin typeface="+mj-lt"/>
                <a:cs typeface="Arial" pitchFamily="34" charset="0"/>
              </a:rPr>
              <a:t>Drawing</a:t>
            </a:r>
            <a:r>
              <a:rPr lang="en-US" sz="3600" b="1" dirty="0">
                <a:solidFill>
                  <a:schemeClr val="tx1">
                    <a:lumMod val="75000"/>
                    <a:lumOff val="25000"/>
                  </a:schemeClr>
                </a:solidFill>
                <a:latin typeface="+mj-lt"/>
                <a:cs typeface="Arial" pitchFamily="34" charset="0"/>
              </a:rPr>
              <a:t> Conclusion - </a:t>
            </a:r>
            <a:r>
              <a:rPr lang="en-US" altLang="ko-KR" sz="3600" b="1" dirty="0">
                <a:solidFill>
                  <a:schemeClr val="accent5">
                    <a:lumMod val="60000"/>
                    <a:lumOff val="40000"/>
                  </a:schemeClr>
                </a:solidFill>
                <a:latin typeface="+mj-lt"/>
                <a:cs typeface="Arial" pitchFamily="34" charset="0"/>
              </a:rPr>
              <a:t>Summary</a:t>
            </a:r>
          </a:p>
        </p:txBody>
      </p:sp>
      <p:sp>
        <p:nvSpPr>
          <p:cNvPr id="4" name="Rectangle 3">
            <a:extLst>
              <a:ext uri="{FF2B5EF4-FFF2-40B4-BE49-F238E27FC236}">
                <a16:creationId xmlns:a16="http://schemas.microsoft.com/office/drawing/2014/main" id="{6621A01E-1AA6-D5B4-03F7-902CA70C1BBC}"/>
              </a:ext>
            </a:extLst>
          </p:cNvPr>
          <p:cNvSpPr/>
          <p:nvPr/>
        </p:nvSpPr>
        <p:spPr>
          <a:xfrm>
            <a:off x="2490788" y="804500"/>
            <a:ext cx="7210426" cy="66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29DE33-ED13-7CDA-3BC5-42974563BB65}"/>
              </a:ext>
            </a:extLst>
          </p:cNvPr>
          <p:cNvSpPr txBox="1"/>
          <p:nvPr/>
        </p:nvSpPr>
        <p:spPr>
          <a:xfrm>
            <a:off x="366150" y="1074138"/>
            <a:ext cx="11108028" cy="5755422"/>
          </a:xfrm>
          <a:prstGeom prst="rect">
            <a:avLst/>
          </a:prstGeom>
          <a:noFill/>
        </p:spPr>
        <p:txBody>
          <a:bodyPr wrap="square" rtlCol="0">
            <a:spAutoFit/>
          </a:bodyPr>
          <a:lstStyle/>
          <a:p>
            <a:pPr marL="285750" indent="-285750">
              <a:buFontTx/>
              <a:buChar char="-"/>
            </a:pPr>
            <a:r>
              <a:rPr lang="en-US" sz="1600" b="0" i="0" dirty="0">
                <a:solidFill>
                  <a:srgbClr val="222222"/>
                </a:solidFill>
                <a:effectLst/>
                <a:latin typeface="Lato" panose="020F0502020204030203" pitchFamily="34" charset="0"/>
              </a:rPr>
              <a:t>With the </a:t>
            </a:r>
            <a:r>
              <a:rPr lang="en-US" sz="1600" b="0" i="0" dirty="0" err="1">
                <a:solidFill>
                  <a:srgbClr val="222222"/>
                </a:solidFill>
                <a:effectLst/>
                <a:latin typeface="Lato" panose="020F0502020204030203" pitchFamily="34" charset="0"/>
              </a:rPr>
              <a:t>regplot</a:t>
            </a:r>
            <a:r>
              <a:rPr lang="en-US" sz="1600" b="0" i="0" dirty="0">
                <a:solidFill>
                  <a:srgbClr val="222222"/>
                </a:solidFill>
                <a:effectLst/>
                <a:latin typeface="Lato" panose="020F0502020204030203" pitchFamily="34" charset="0"/>
              </a:rPr>
              <a:t> we came to know that only </a:t>
            </a:r>
            <a:r>
              <a:rPr lang="en-US" sz="1600" b="0" i="0" dirty="0" err="1">
                <a:solidFill>
                  <a:srgbClr val="000000"/>
                </a:solidFill>
                <a:effectLst/>
                <a:latin typeface="Helvetica Neue"/>
              </a:rPr>
              <a:t>mean_paragraph_len</a:t>
            </a:r>
            <a:r>
              <a:rPr lang="en-US" sz="1600" b="0" i="0" dirty="0">
                <a:solidFill>
                  <a:srgbClr val="000000"/>
                </a:solidFill>
                <a:effectLst/>
                <a:latin typeface="Helvetica Neue"/>
              </a:rPr>
              <a:t>' &amp; 'product' are giving linear relation as it increases with the target variables. Many of the variables are negatively related to target variables. So it will be difficult for us to predict.</a:t>
            </a:r>
          </a:p>
          <a:p>
            <a:pPr marL="285750" indent="-285750">
              <a:buFontTx/>
              <a:buChar char="-"/>
            </a:pPr>
            <a:r>
              <a:rPr lang="en-US" sz="1600" dirty="0">
                <a:solidFill>
                  <a:srgbClr val="000000"/>
                </a:solidFill>
                <a:latin typeface="Helvetica Neue"/>
              </a:rPr>
              <a:t>Through Bar plot feature exploration on different variables compared with target variables. Most of the variables are averagely good for CTR. The bar plot helped us to know how to use each and every variable to get more CTR.</a:t>
            </a:r>
          </a:p>
          <a:p>
            <a:pPr marL="285750" indent="-285750">
              <a:buFontTx/>
              <a:buChar char="-"/>
            </a:pPr>
            <a:r>
              <a:rPr lang="en-US" sz="1600" dirty="0">
                <a:solidFill>
                  <a:srgbClr val="000000"/>
                </a:solidFill>
                <a:latin typeface="Helvetica Neue"/>
              </a:rPr>
              <a:t>As our dataset is having to many outliers so we have produced a skewness table to know how each of the variables is highly skewed.</a:t>
            </a:r>
          </a:p>
          <a:p>
            <a:pPr marL="285750" indent="-285750">
              <a:buFontTx/>
              <a:buChar char="-"/>
            </a:pPr>
            <a:r>
              <a:rPr lang="en-US" sz="1600" dirty="0">
                <a:solidFill>
                  <a:srgbClr val="000000"/>
                </a:solidFill>
                <a:latin typeface="Helvetica Neue"/>
              </a:rPr>
              <a:t>VIF help us in detecting </a:t>
            </a:r>
            <a:r>
              <a:rPr lang="en-US" sz="1600" b="0" i="0" dirty="0">
                <a:solidFill>
                  <a:srgbClr val="000000"/>
                </a:solidFill>
                <a:effectLst/>
                <a:latin typeface="Helvetica Neue"/>
              </a:rPr>
              <a:t>multicollinearity. But we are not trying to remove the feature as our evaluation matrix is R2 and in r2 if there are more and more features it will help us in good scoring. Also many of the machine learning algorithms don’t get affected by multicollinearity.</a:t>
            </a:r>
          </a:p>
          <a:p>
            <a:pPr marL="285750" indent="-285750">
              <a:buFontTx/>
              <a:buChar char="-"/>
            </a:pPr>
            <a:r>
              <a:rPr lang="en-US" sz="1600" dirty="0">
                <a:solidFill>
                  <a:srgbClr val="000000"/>
                </a:solidFill>
                <a:latin typeface="Helvetica Neue"/>
              </a:rPr>
              <a:t>We have also produced the WOE. </a:t>
            </a:r>
            <a:r>
              <a:rPr lang="en-US" sz="1600" dirty="0" err="1">
                <a:solidFill>
                  <a:srgbClr val="000000"/>
                </a:solidFill>
                <a:latin typeface="Helvetica Neue"/>
              </a:rPr>
              <a:t>WoE</a:t>
            </a:r>
            <a:r>
              <a:rPr lang="en-US" sz="1600" dirty="0">
                <a:solidFill>
                  <a:srgbClr val="000000"/>
                </a:solidFill>
                <a:latin typeface="Helvetica Neue"/>
              </a:rPr>
              <a:t> helps check the linear relationship of a feature with its dependent feature to be used in the model. IV is a good measure of the predictive power of a feature and it also helps point out the suspicious feature. Some of our variable IV value is too low, we will remove them if our model don’t predict the good accuracy value. But now we will keep it and we will solve this with Cross Validation techniques.</a:t>
            </a:r>
          </a:p>
          <a:p>
            <a:pPr marL="285750" indent="-285750">
              <a:buFontTx/>
              <a:buChar char="-"/>
            </a:pPr>
            <a:r>
              <a:rPr lang="en-US" sz="1600" b="0" i="0" dirty="0">
                <a:solidFill>
                  <a:srgbClr val="000000"/>
                </a:solidFill>
                <a:effectLst/>
                <a:latin typeface="Helvetica Neue"/>
              </a:rPr>
              <a:t>We have used multiple models for predicting the regression. We have also used different hyperparameter techniques. H</a:t>
            </a:r>
            <a:r>
              <a:rPr lang="en-US" sz="1600" i="0" dirty="0">
                <a:solidFill>
                  <a:srgbClr val="202124"/>
                </a:solidFill>
                <a:effectLst/>
                <a:latin typeface="arial" panose="020B0604020202020204" pitchFamily="34" charset="0"/>
              </a:rPr>
              <a:t>yperparameters maximize the model's performance, minimizing a predefined loss function to produce better results with fewer errors. We have used different hyperparameter values as they cannot be defined which is best or better so we have changed it a lot of times to get a better result. </a:t>
            </a:r>
          </a:p>
          <a:p>
            <a:pPr marL="285750" indent="-285750">
              <a:buFontTx/>
              <a:buChar char="-"/>
            </a:pPr>
            <a:r>
              <a:rPr lang="en-US" sz="1600" dirty="0">
                <a:solidFill>
                  <a:srgbClr val="202124"/>
                </a:solidFill>
                <a:latin typeface="arial" panose="020B0604020202020204" pitchFamily="34" charset="0"/>
              </a:rPr>
              <a:t>In our first Model1 we don’t get a good evaluation value of r2. although we have just used simple </a:t>
            </a:r>
            <a:r>
              <a:rPr lang="en-US" sz="1600" dirty="0" err="1">
                <a:solidFill>
                  <a:srgbClr val="202124"/>
                </a:solidFill>
                <a:latin typeface="arial" panose="020B0604020202020204" pitchFamily="34" charset="0"/>
              </a:rPr>
              <a:t>techtics</a:t>
            </a:r>
            <a:r>
              <a:rPr lang="en-US" sz="1600" dirty="0">
                <a:solidFill>
                  <a:srgbClr val="202124"/>
                </a:solidFill>
                <a:latin typeface="arial" panose="020B0604020202020204" pitchFamily="34" charset="0"/>
              </a:rPr>
              <a:t>.</a:t>
            </a:r>
          </a:p>
          <a:p>
            <a:pPr marL="285750" indent="-285750">
              <a:buFontTx/>
              <a:buChar char="-"/>
            </a:pPr>
            <a:r>
              <a:rPr lang="en-US" sz="1600" dirty="0">
                <a:solidFill>
                  <a:srgbClr val="202124"/>
                </a:solidFill>
                <a:latin typeface="arial" panose="020B0604020202020204" pitchFamily="34" charset="0"/>
              </a:rPr>
              <a:t>Under cross validation Model2 everything has changed, we have used </a:t>
            </a:r>
            <a:r>
              <a:rPr lang="en-US" sz="1600" dirty="0" err="1">
                <a:solidFill>
                  <a:srgbClr val="202124"/>
                </a:solidFill>
                <a:latin typeface="arial" panose="020B0604020202020204" pitchFamily="34" charset="0"/>
              </a:rPr>
              <a:t>kfold</a:t>
            </a:r>
            <a:r>
              <a:rPr lang="en-US" sz="1600" dirty="0">
                <a:solidFill>
                  <a:srgbClr val="202124"/>
                </a:solidFill>
                <a:latin typeface="arial" panose="020B0604020202020204" pitchFamily="34" charset="0"/>
              </a:rPr>
              <a:t> for the model validation technique. Cross-validation is a resampling procedure used to evaluate machine learning models on a limited data sample. The procedure has a single parameter called k that refers to the number of groups that a given data sample is to be split into. </a:t>
            </a:r>
            <a:r>
              <a:rPr lang="en-US" sz="1600" i="0" dirty="0">
                <a:solidFill>
                  <a:srgbClr val="202124"/>
                </a:solidFill>
                <a:effectLst/>
                <a:latin typeface="arial" panose="020B0604020202020204" pitchFamily="34" charset="0"/>
              </a:rPr>
              <a:t> </a:t>
            </a:r>
            <a:r>
              <a:rPr lang="en-US" sz="1600" b="0" i="0" dirty="0">
                <a:solidFill>
                  <a:srgbClr val="000000"/>
                </a:solidFill>
                <a:effectLst/>
                <a:latin typeface="Helvetica Neue"/>
              </a:rPr>
              <a:t>    </a:t>
            </a:r>
            <a:r>
              <a:rPr lang="en-US" sz="1600" dirty="0">
                <a:solidFill>
                  <a:srgbClr val="000000"/>
                </a:solidFill>
                <a:latin typeface="Helvetica Neue"/>
              </a:rPr>
              <a:t>    </a:t>
            </a:r>
            <a:endParaRPr lang="en-US" sz="1600" i="0" dirty="0">
              <a:solidFill>
                <a:srgbClr val="000000"/>
              </a:solidFill>
              <a:effectLst/>
              <a:latin typeface="Helvetica Neue"/>
            </a:endParaRPr>
          </a:p>
        </p:txBody>
      </p:sp>
    </p:spTree>
    <p:extLst>
      <p:ext uri="{BB962C8B-B14F-4D97-AF65-F5344CB8AC3E}">
        <p14:creationId xmlns:p14="http://schemas.microsoft.com/office/powerpoint/2010/main" val="1371837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C1E363E-1008-7AA2-1509-B254FB293A43}"/>
              </a:ext>
            </a:extLst>
          </p:cNvPr>
          <p:cNvSpPr txBox="1">
            <a:spLocks/>
          </p:cNvSpPr>
          <p:nvPr/>
        </p:nvSpPr>
        <p:spPr>
          <a:xfrm>
            <a:off x="2490787" y="126564"/>
            <a:ext cx="7210425" cy="71129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3600" b="1" dirty="0">
                <a:solidFill>
                  <a:srgbClr val="00B0F0"/>
                </a:solidFill>
                <a:latin typeface="+mj-lt"/>
                <a:cs typeface="Arial" pitchFamily="34" charset="0"/>
              </a:rPr>
              <a:t>Drawing</a:t>
            </a:r>
            <a:r>
              <a:rPr lang="en-US" sz="3600" b="1" dirty="0">
                <a:solidFill>
                  <a:schemeClr val="tx1">
                    <a:lumMod val="75000"/>
                    <a:lumOff val="25000"/>
                  </a:schemeClr>
                </a:solidFill>
                <a:latin typeface="+mj-lt"/>
                <a:cs typeface="Arial" pitchFamily="34" charset="0"/>
              </a:rPr>
              <a:t> Conclusion - </a:t>
            </a:r>
            <a:r>
              <a:rPr lang="en-US" altLang="ko-KR" sz="3600" b="1" dirty="0">
                <a:solidFill>
                  <a:schemeClr val="accent5">
                    <a:lumMod val="60000"/>
                    <a:lumOff val="40000"/>
                  </a:schemeClr>
                </a:solidFill>
                <a:latin typeface="+mj-lt"/>
                <a:cs typeface="Arial" pitchFamily="34" charset="0"/>
              </a:rPr>
              <a:t>Summary</a:t>
            </a:r>
          </a:p>
        </p:txBody>
      </p:sp>
      <p:sp>
        <p:nvSpPr>
          <p:cNvPr id="4" name="Rectangle 3">
            <a:extLst>
              <a:ext uri="{FF2B5EF4-FFF2-40B4-BE49-F238E27FC236}">
                <a16:creationId xmlns:a16="http://schemas.microsoft.com/office/drawing/2014/main" id="{6621A01E-1AA6-D5B4-03F7-902CA70C1BBC}"/>
              </a:ext>
            </a:extLst>
          </p:cNvPr>
          <p:cNvSpPr/>
          <p:nvPr/>
        </p:nvSpPr>
        <p:spPr>
          <a:xfrm>
            <a:off x="2490788" y="804500"/>
            <a:ext cx="7210426" cy="66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29DE33-ED13-7CDA-3BC5-42974563BB65}"/>
              </a:ext>
            </a:extLst>
          </p:cNvPr>
          <p:cNvSpPr txBox="1"/>
          <p:nvPr/>
        </p:nvSpPr>
        <p:spPr>
          <a:xfrm>
            <a:off x="366150" y="1074138"/>
            <a:ext cx="11108028" cy="2800767"/>
          </a:xfrm>
          <a:prstGeom prst="rect">
            <a:avLst/>
          </a:prstGeom>
          <a:noFill/>
        </p:spPr>
        <p:txBody>
          <a:bodyPr wrap="square" rtlCol="0">
            <a:spAutoFit/>
          </a:bodyPr>
          <a:lstStyle/>
          <a:p>
            <a:pPr marL="285750" indent="-285750">
              <a:buFontTx/>
              <a:buChar char="-"/>
            </a:pPr>
            <a:r>
              <a:rPr lang="en-US" sz="1600" dirty="0">
                <a:solidFill>
                  <a:srgbClr val="222222"/>
                </a:solidFill>
                <a:latin typeface="Lato" panose="020F0502020204030203" pitchFamily="34" charset="0"/>
              </a:rPr>
              <a:t>On cross-validation we got to know that which of our model is giving us best result so that we can use it for further processing. </a:t>
            </a:r>
          </a:p>
          <a:p>
            <a:pPr marL="285750" indent="-285750">
              <a:buFontTx/>
              <a:buChar char="-"/>
            </a:pPr>
            <a:r>
              <a:rPr lang="en-US" sz="1600" dirty="0">
                <a:solidFill>
                  <a:srgbClr val="222222"/>
                </a:solidFill>
                <a:latin typeface="Lato" panose="020F0502020204030203" pitchFamily="34" charset="0"/>
              </a:rPr>
              <a:t>Next after getting to know each model we used Stacking techniques Stacking enables us to train multiple models to solve similar problems, and based on their combined output, it builds a new model with improved performance. Well, the ultimate goal of stacking is a smaller risk of overfitting. It helps us to characterize the different models. It help us to make a weak model strong and a strong one more predictable.</a:t>
            </a:r>
          </a:p>
          <a:p>
            <a:pPr marL="285750" indent="-285750">
              <a:buFontTx/>
              <a:buChar char="-"/>
            </a:pPr>
            <a:r>
              <a:rPr lang="en-US" sz="1600" i="0" dirty="0">
                <a:solidFill>
                  <a:srgbClr val="000000"/>
                </a:solidFill>
                <a:effectLst/>
                <a:latin typeface="Helvetica Neue"/>
              </a:rPr>
              <a:t>Lastly, why I have used the blending technique? Well, Blending is an ensemble machine learning technique that uses a machine learning model to learn how to best combine the predictions from multiple contributing ensemble member models. And as we know Ensemble methods have higher predictive accuracy, compared to the individual models. Ensemble methods are very useful when there is both linear and non-linear type of data in the dataset; different models can be combined to handle this type of data. </a:t>
            </a:r>
          </a:p>
        </p:txBody>
      </p:sp>
    </p:spTree>
    <p:extLst>
      <p:ext uri="{BB962C8B-B14F-4D97-AF65-F5344CB8AC3E}">
        <p14:creationId xmlns:p14="http://schemas.microsoft.com/office/powerpoint/2010/main" val="275435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B02CD-878C-619C-3089-391C0E568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33" y="0"/>
            <a:ext cx="6858000" cy="6858000"/>
          </a:xfrm>
          <a:prstGeom prst="rect">
            <a:avLst/>
          </a:prstGeom>
        </p:spPr>
      </p:pic>
      <p:sp>
        <p:nvSpPr>
          <p:cNvPr id="2" name="Oval 91">
            <a:extLst>
              <a:ext uri="{FF2B5EF4-FFF2-40B4-BE49-F238E27FC236}">
                <a16:creationId xmlns:a16="http://schemas.microsoft.com/office/drawing/2014/main" id="{0DBBFDD1-F50C-4930-A888-1EC04B065F4C}"/>
              </a:ext>
            </a:extLst>
          </p:cNvPr>
          <p:cNvSpPr/>
          <p:nvPr/>
        </p:nvSpPr>
        <p:spPr>
          <a:xfrm flipH="1">
            <a:off x="6089034" y="1559422"/>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94">
            <a:extLst>
              <a:ext uri="{FF2B5EF4-FFF2-40B4-BE49-F238E27FC236}">
                <a16:creationId xmlns:a16="http://schemas.microsoft.com/office/drawing/2014/main" id="{AA250AD1-03FA-4F77-B05E-9D0A3FCEEC3E}"/>
              </a:ext>
            </a:extLst>
          </p:cNvPr>
          <p:cNvSpPr/>
          <p:nvPr/>
        </p:nvSpPr>
        <p:spPr>
          <a:xfrm flipH="1">
            <a:off x="6823735" y="253868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11">
            <a:extLst>
              <a:ext uri="{FF2B5EF4-FFF2-40B4-BE49-F238E27FC236}">
                <a16:creationId xmlns:a16="http://schemas.microsoft.com/office/drawing/2014/main" id="{8B8974AB-AB26-46D7-9AE2-1061D85D8CD8}"/>
              </a:ext>
            </a:extLst>
          </p:cNvPr>
          <p:cNvSpPr>
            <a:spLocks noChangeAspect="1"/>
          </p:cNvSpPr>
          <p:nvPr/>
        </p:nvSpPr>
        <p:spPr>
          <a:xfrm rot="9900000">
            <a:off x="6260660" y="1722120"/>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 name="Oval 21">
            <a:extLst>
              <a:ext uri="{FF2B5EF4-FFF2-40B4-BE49-F238E27FC236}">
                <a16:creationId xmlns:a16="http://schemas.microsoft.com/office/drawing/2014/main" id="{93593F6F-DA5C-4A1C-92BA-C4E9B1B8B6D3}"/>
              </a:ext>
            </a:extLst>
          </p:cNvPr>
          <p:cNvSpPr>
            <a:spLocks noChangeAspect="1"/>
          </p:cNvSpPr>
          <p:nvPr/>
        </p:nvSpPr>
        <p:spPr>
          <a:xfrm>
            <a:off x="6956569" y="2685367"/>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Oval 91">
            <a:extLst>
              <a:ext uri="{FF2B5EF4-FFF2-40B4-BE49-F238E27FC236}">
                <a16:creationId xmlns:a16="http://schemas.microsoft.com/office/drawing/2014/main" id="{6C027D85-01D6-4145-89B8-E313F993C9DC}"/>
              </a:ext>
            </a:extLst>
          </p:cNvPr>
          <p:cNvSpPr/>
          <p:nvPr/>
        </p:nvSpPr>
        <p:spPr>
          <a:xfrm flipH="1">
            <a:off x="5354333" y="580159"/>
            <a:ext cx="563020" cy="563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6">
            <a:extLst>
              <a:ext uri="{FF2B5EF4-FFF2-40B4-BE49-F238E27FC236}">
                <a16:creationId xmlns:a16="http://schemas.microsoft.com/office/drawing/2014/main" id="{814709B8-4490-4165-A7B6-103EDFD9E9F3}"/>
              </a:ext>
            </a:extLst>
          </p:cNvPr>
          <p:cNvSpPr/>
          <p:nvPr/>
        </p:nvSpPr>
        <p:spPr>
          <a:xfrm>
            <a:off x="5477022" y="766007"/>
            <a:ext cx="305764" cy="20095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Oval 95">
            <a:extLst>
              <a:ext uri="{FF2B5EF4-FFF2-40B4-BE49-F238E27FC236}">
                <a16:creationId xmlns:a16="http://schemas.microsoft.com/office/drawing/2014/main" id="{AC0549B7-F8B3-45E4-9FD5-5359AF6136F3}"/>
              </a:ext>
            </a:extLst>
          </p:cNvPr>
          <p:cNvSpPr/>
          <p:nvPr/>
        </p:nvSpPr>
        <p:spPr>
          <a:xfrm>
            <a:off x="7558436" y="3517948"/>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Parallelogram 30">
            <a:extLst>
              <a:ext uri="{FF2B5EF4-FFF2-40B4-BE49-F238E27FC236}">
                <a16:creationId xmlns:a16="http://schemas.microsoft.com/office/drawing/2014/main" id="{0AF3E797-F742-498C-AA8F-9A90DF6828DD}"/>
              </a:ext>
            </a:extLst>
          </p:cNvPr>
          <p:cNvSpPr/>
          <p:nvPr/>
        </p:nvSpPr>
        <p:spPr>
          <a:xfrm flipH="1">
            <a:off x="7703035" y="3683880"/>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6" name="Group 25">
            <a:extLst>
              <a:ext uri="{FF2B5EF4-FFF2-40B4-BE49-F238E27FC236}">
                <a16:creationId xmlns:a16="http://schemas.microsoft.com/office/drawing/2014/main" id="{AD96EE11-E312-93DA-2B85-7B47DCC0A18A}"/>
              </a:ext>
            </a:extLst>
          </p:cNvPr>
          <p:cNvGrpSpPr/>
          <p:nvPr/>
        </p:nvGrpSpPr>
        <p:grpSpPr>
          <a:xfrm>
            <a:off x="9940454" y="208034"/>
            <a:ext cx="1957025" cy="1870289"/>
            <a:chOff x="6127601" y="487152"/>
            <a:chExt cx="999728" cy="994953"/>
          </a:xfrm>
        </p:grpSpPr>
        <p:sp>
          <p:nvSpPr>
            <p:cNvPr id="27" name="Oval 26">
              <a:extLst>
                <a:ext uri="{FF2B5EF4-FFF2-40B4-BE49-F238E27FC236}">
                  <a16:creationId xmlns:a16="http://schemas.microsoft.com/office/drawing/2014/main" id="{1D9AAFD7-0AAF-1E17-70D2-0556325368CC}"/>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Oval 27">
              <a:extLst>
                <a:ext uri="{FF2B5EF4-FFF2-40B4-BE49-F238E27FC236}">
                  <a16:creationId xmlns:a16="http://schemas.microsoft.com/office/drawing/2014/main" id="{DF5C47C6-98B3-9EE5-5207-350D869E91F0}"/>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CC677CD0-54DE-FA33-C79A-47BD29522735}"/>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0" name="Google Shape;864;p49">
            <a:extLst>
              <a:ext uri="{FF2B5EF4-FFF2-40B4-BE49-F238E27FC236}">
                <a16:creationId xmlns:a16="http://schemas.microsoft.com/office/drawing/2014/main" id="{B7BD88A2-A2A9-D0FD-7593-3BEC73F55D84}"/>
              </a:ext>
            </a:extLst>
          </p:cNvPr>
          <p:cNvSpPr txBox="1">
            <a:spLocks/>
          </p:cNvSpPr>
          <p:nvPr/>
        </p:nvSpPr>
        <p:spPr>
          <a:xfrm>
            <a:off x="9859703" y="755465"/>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01</a:t>
            </a:r>
          </a:p>
        </p:txBody>
      </p:sp>
      <p:pic>
        <p:nvPicPr>
          <p:cNvPr id="13" name="Picture Placeholder 12">
            <a:extLst>
              <a:ext uri="{FF2B5EF4-FFF2-40B4-BE49-F238E27FC236}">
                <a16:creationId xmlns:a16="http://schemas.microsoft.com/office/drawing/2014/main" id="{53B570B0-59B6-2B7B-63E7-268294AAF3F3}"/>
              </a:ext>
            </a:extLst>
          </p:cNvPr>
          <p:cNvPicPr>
            <a:picLocks noGrp="1" noChangeAspect="1"/>
          </p:cNvPicPr>
          <p:nvPr>
            <p:ph type="pic" sz="quarter" idx="65"/>
          </p:nvPr>
        </p:nvPicPr>
        <p:blipFill>
          <a:blip r:embed="rId3">
            <a:extLst>
              <a:ext uri="{28A0092B-C50C-407E-A947-70E740481C1C}">
                <a14:useLocalDpi xmlns:a14="http://schemas.microsoft.com/office/drawing/2010/main" val="0"/>
              </a:ext>
            </a:extLst>
          </a:blip>
          <a:srcRect l="7849" r="7849"/>
          <a:stretch>
            <a:fillRect/>
          </a:stretch>
        </p:blipFill>
        <p:spPr/>
      </p:pic>
      <p:sp>
        <p:nvSpPr>
          <p:cNvPr id="22" name="TextBox 21">
            <a:extLst>
              <a:ext uri="{FF2B5EF4-FFF2-40B4-BE49-F238E27FC236}">
                <a16:creationId xmlns:a16="http://schemas.microsoft.com/office/drawing/2014/main" id="{85973855-65CF-4F7F-97CD-88CCF5C55363}"/>
              </a:ext>
            </a:extLst>
          </p:cNvPr>
          <p:cNvSpPr txBox="1"/>
          <p:nvPr/>
        </p:nvSpPr>
        <p:spPr>
          <a:xfrm>
            <a:off x="7253921" y="2362536"/>
            <a:ext cx="4752196" cy="2400657"/>
          </a:xfrm>
          <a:prstGeom prst="rect">
            <a:avLst/>
          </a:prstGeom>
          <a:noFill/>
        </p:spPr>
        <p:txBody>
          <a:bodyPr wrap="square" rtlCol="0" anchor="ctr">
            <a:spAutoFit/>
          </a:bodyPr>
          <a:lstStyle/>
          <a:p>
            <a:pPr algn="r">
              <a:buClr>
                <a:schemeClr val="dk1"/>
              </a:buClr>
              <a:buSzPts val="5000"/>
            </a:pPr>
            <a:r>
              <a:rPr lang="en-GB" altLang="ko-KR" sz="5000" dirty="0">
                <a:solidFill>
                  <a:schemeClr val="dk1"/>
                </a:solidFill>
                <a:latin typeface="Anton"/>
                <a:sym typeface="Anton"/>
              </a:rPr>
              <a:t>PROBLEM </a:t>
            </a:r>
          </a:p>
          <a:p>
            <a:pPr algn="r">
              <a:buClr>
                <a:schemeClr val="dk1"/>
              </a:buClr>
              <a:buSzPts val="5000"/>
            </a:pPr>
            <a:r>
              <a:rPr lang="en-GB" altLang="ko-KR" sz="5000" dirty="0">
                <a:solidFill>
                  <a:srgbClr val="FFC000"/>
                </a:solidFill>
                <a:latin typeface="Anton"/>
                <a:sym typeface="Anton"/>
              </a:rPr>
              <a:t>STATEMENT UNDERSTANDING</a:t>
            </a:r>
            <a:endParaRPr lang="ko-KR" altLang="en-US" sz="5000" dirty="0">
              <a:solidFill>
                <a:srgbClr val="FFC000"/>
              </a:solidFill>
              <a:latin typeface="Anton"/>
              <a:sym typeface="Anton"/>
            </a:endParaRPr>
          </a:p>
        </p:txBody>
      </p:sp>
    </p:spTree>
    <p:extLst>
      <p:ext uri="{BB962C8B-B14F-4D97-AF65-F5344CB8AC3E}">
        <p14:creationId xmlns:p14="http://schemas.microsoft.com/office/powerpoint/2010/main" val="3792804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E015E20-141B-3A25-EDF4-1D2DD045B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180" y="0"/>
            <a:ext cx="5501820" cy="6858000"/>
          </a:xfrm>
          <a:prstGeom prst="rect">
            <a:avLst/>
          </a:prstGeom>
        </p:spPr>
      </p:pic>
      <p:sp>
        <p:nvSpPr>
          <p:cNvPr id="2" name="TextBox 1">
            <a:extLst>
              <a:ext uri="{FF2B5EF4-FFF2-40B4-BE49-F238E27FC236}">
                <a16:creationId xmlns:a16="http://schemas.microsoft.com/office/drawing/2014/main" id="{29E2714A-BE29-4E83-A155-D5802C472B0A}"/>
              </a:ext>
            </a:extLst>
          </p:cNvPr>
          <p:cNvSpPr txBox="1"/>
          <p:nvPr/>
        </p:nvSpPr>
        <p:spPr>
          <a:xfrm>
            <a:off x="0" y="4672330"/>
            <a:ext cx="12192000" cy="1477328"/>
          </a:xfrm>
          <a:prstGeom prst="rect">
            <a:avLst/>
          </a:prstGeom>
          <a:noFill/>
        </p:spPr>
        <p:txBody>
          <a:bodyPr wrap="square" rtlCol="0" anchor="ctr">
            <a:spAutoFit/>
          </a:bodyPr>
          <a:lstStyle/>
          <a:p>
            <a:pPr algn="ctr"/>
            <a:r>
              <a:rPr kumimoji="0" lang="en" sz="9000" b="0" i="0" u="none" strike="noStrike" kern="0" cap="none" spc="0" normalizeH="0" baseline="0" noProof="0" dirty="0">
                <a:ln>
                  <a:noFill/>
                </a:ln>
                <a:solidFill>
                  <a:schemeClr val="accent5">
                    <a:lumMod val="60000"/>
                    <a:lumOff val="40000"/>
                  </a:schemeClr>
                </a:solidFill>
                <a:effectLst/>
                <a:uLnTx/>
                <a:uFillTx/>
                <a:latin typeface="Oswald"/>
                <a:sym typeface="Oswald"/>
              </a:rPr>
              <a:t>Thanks!</a:t>
            </a:r>
            <a:endParaRPr lang="ko-KR" altLang="en-US" sz="9000" dirty="0">
              <a:solidFill>
                <a:schemeClr val="accent5">
                  <a:lumMod val="60000"/>
                  <a:lumOff val="40000"/>
                </a:schemeClr>
              </a:solidFill>
              <a:cs typeface="Arial" pitchFamily="34" charset="0"/>
            </a:endParaRPr>
          </a:p>
        </p:txBody>
      </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86;p34">
            <a:extLst>
              <a:ext uri="{FF2B5EF4-FFF2-40B4-BE49-F238E27FC236}">
                <a16:creationId xmlns:a16="http://schemas.microsoft.com/office/drawing/2014/main" id="{03C65AC5-65F8-AE72-7C51-387901CF98CA}"/>
              </a:ext>
            </a:extLst>
          </p:cNvPr>
          <p:cNvSpPr txBox="1">
            <a:spLocks/>
          </p:cNvSpPr>
          <p:nvPr/>
        </p:nvSpPr>
        <p:spPr>
          <a:xfrm>
            <a:off x="152400" y="1068062"/>
            <a:ext cx="3988493" cy="245631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FFC000"/>
                </a:solidFill>
                <a:latin typeface="Calibri" panose="020F0502020204030204" pitchFamily="34" charset="0"/>
                <a:cs typeface="Calibri" panose="020F0502020204030204" pitchFamily="34" charset="0"/>
              </a:rPr>
              <a:t>Any questions?</a:t>
            </a:r>
            <a:br>
              <a:rPr lang="en-US" sz="1800" dirty="0">
                <a:solidFill>
                  <a:srgbClr val="FFC000"/>
                </a:solidFill>
                <a:latin typeface="Calibri" panose="020F0502020204030204" pitchFamily="34" charset="0"/>
                <a:cs typeface="Calibri" panose="020F0502020204030204" pitchFamily="34" charset="0"/>
              </a:rPr>
            </a:br>
            <a:r>
              <a:rPr lang="en-US" sz="1800" dirty="0">
                <a:solidFill>
                  <a:srgbClr val="FFC000"/>
                </a:solidFill>
                <a:latin typeface="Calibri" panose="020F0502020204030204" pitchFamily="34" charset="0"/>
                <a:cs typeface="Calibri" panose="020F0502020204030204" pitchFamily="34" charset="0"/>
              </a:rPr>
              <a:t>You can find me at:</a:t>
            </a:r>
          </a:p>
          <a:p>
            <a:pPr marL="457200" indent="-381000">
              <a:spcBef>
                <a:spcPts val="800"/>
              </a:spcBef>
              <a:buSzPts val="2400"/>
              <a:buFont typeface="Arial"/>
              <a:buChar char="▸"/>
            </a:pPr>
            <a:r>
              <a:rPr lang="en-US" sz="1800" b="1" dirty="0">
                <a:solidFill>
                  <a:schemeClr val="accent5"/>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rahulsingh409@gmail.com</a:t>
            </a:r>
            <a:endParaRPr lang="en-US" sz="1800" b="1" dirty="0">
              <a:solidFill>
                <a:schemeClr val="accent5"/>
              </a:solidFill>
              <a:latin typeface="Calibri" panose="020F0502020204030204" pitchFamily="34" charset="0"/>
              <a:cs typeface="Calibri" panose="020F0502020204030204" pitchFamily="34" charset="0"/>
            </a:endParaRPr>
          </a:p>
          <a:p>
            <a:pPr marL="457200" indent="-381000">
              <a:spcBef>
                <a:spcPts val="800"/>
              </a:spcBef>
              <a:buSzPts val="2400"/>
              <a:buFont typeface="Arial"/>
              <a:buChar char="▸"/>
            </a:pPr>
            <a:r>
              <a:rPr lang="en-US" sz="1800" b="1" u="sng" dirty="0">
                <a:solidFill>
                  <a:srgbClr val="FFC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Github Link</a:t>
            </a:r>
            <a:endParaRPr lang="en-US" sz="1800" b="1" u="sng" dirty="0">
              <a:solidFill>
                <a:srgbClr val="FFC000"/>
              </a:solidFill>
              <a:latin typeface="Calibri" panose="020F0502020204030204" pitchFamily="34" charset="0"/>
              <a:cs typeface="Calibri" panose="020F0502020204030204" pitchFamily="34" charset="0"/>
            </a:endParaRPr>
          </a:p>
          <a:p>
            <a:pPr marL="457200" indent="-381000">
              <a:spcBef>
                <a:spcPts val="800"/>
              </a:spcBef>
              <a:buSzPts val="2400"/>
              <a:buFont typeface="Arial"/>
              <a:buChar char="▸"/>
            </a:pPr>
            <a:r>
              <a:rPr lang="en-US" sz="1800" b="1" u="sng" dirty="0">
                <a:solidFill>
                  <a:srgbClr val="FFC0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Linkedin</a:t>
            </a:r>
            <a:endParaRPr lang="en-US" sz="1800" b="1" u="sng" dirty="0">
              <a:solidFill>
                <a:srgbClr val="FFC000"/>
              </a:solidFill>
              <a:latin typeface="Calibri" panose="020F0502020204030204" pitchFamily="34" charset="0"/>
              <a:cs typeface="Calibri" panose="020F0502020204030204" pitchFamily="34" charset="0"/>
            </a:endParaRPr>
          </a:p>
          <a:p>
            <a:pPr marL="76200">
              <a:spcBef>
                <a:spcPts val="800"/>
              </a:spcBef>
              <a:buSzPts val="2400"/>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9860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B7F4AB4-A7FA-4962-8EBF-F64E1089ADF1}"/>
              </a:ext>
            </a:extLst>
          </p:cNvPr>
          <p:cNvGrpSpPr/>
          <p:nvPr/>
        </p:nvGrpSpPr>
        <p:grpSpPr>
          <a:xfrm>
            <a:off x="1228213" y="4040210"/>
            <a:ext cx="1808461" cy="1234920"/>
            <a:chOff x="3366914" y="2916559"/>
            <a:chExt cx="2424286" cy="1655441"/>
          </a:xfrm>
        </p:grpSpPr>
        <p:sp>
          <p:nvSpPr>
            <p:cNvPr id="28" name="Rectangle 27">
              <a:extLst>
                <a:ext uri="{FF2B5EF4-FFF2-40B4-BE49-F238E27FC236}">
                  <a16:creationId xmlns:a16="http://schemas.microsoft.com/office/drawing/2014/main" id="{1C05B748-71C9-40E7-86D5-28EC019736F2}"/>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3C268929-DAE9-4BD8-80F5-E99497BEFF6F}"/>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3">
              <a:extLst>
                <a:ext uri="{FF2B5EF4-FFF2-40B4-BE49-F238E27FC236}">
                  <a16:creationId xmlns:a16="http://schemas.microsoft.com/office/drawing/2014/main" id="{C6704C23-8226-4899-8B14-AF1061FF1CC9}"/>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
              <a:extLst>
                <a:ext uri="{FF2B5EF4-FFF2-40B4-BE49-F238E27FC236}">
                  <a16:creationId xmlns:a16="http://schemas.microsoft.com/office/drawing/2014/main" id="{666AF13E-509E-4C14-9FF1-4660C33751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7">
              <a:extLst>
                <a:ext uri="{FF2B5EF4-FFF2-40B4-BE49-F238E27FC236}">
                  <a16:creationId xmlns:a16="http://schemas.microsoft.com/office/drawing/2014/main" id="{F8EAE829-1CB9-4938-8076-5D3DEC1AE1E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2" name="Group 41">
            <a:extLst>
              <a:ext uri="{FF2B5EF4-FFF2-40B4-BE49-F238E27FC236}">
                <a16:creationId xmlns:a16="http://schemas.microsoft.com/office/drawing/2014/main" id="{FF8ED824-B115-4795-A074-B86BF9FA2D38}"/>
              </a:ext>
            </a:extLst>
          </p:cNvPr>
          <p:cNvGrpSpPr/>
          <p:nvPr/>
        </p:nvGrpSpPr>
        <p:grpSpPr>
          <a:xfrm>
            <a:off x="434509" y="3232290"/>
            <a:ext cx="7866058" cy="3285899"/>
            <a:chOff x="434509" y="3232290"/>
            <a:chExt cx="7866058" cy="3285899"/>
          </a:xfrm>
          <a:solidFill>
            <a:schemeClr val="accent2"/>
          </a:solidFill>
        </p:grpSpPr>
        <p:sp>
          <p:nvSpPr>
            <p:cNvPr id="36" name="Freeform: Shape 35">
              <a:extLst>
                <a:ext uri="{FF2B5EF4-FFF2-40B4-BE49-F238E27FC236}">
                  <a16:creationId xmlns:a16="http://schemas.microsoft.com/office/drawing/2014/main" id="{AE6D5D66-AF38-42A5-AE34-D81B98E34F16}"/>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p>
              <a:endParaRPr lang="en-US" dirty="0"/>
            </a:p>
          </p:txBody>
        </p:sp>
        <p:sp>
          <p:nvSpPr>
            <p:cNvPr id="4" name="Freeform: Shape 3">
              <a:extLst>
                <a:ext uri="{FF2B5EF4-FFF2-40B4-BE49-F238E27FC236}">
                  <a16:creationId xmlns:a16="http://schemas.microsoft.com/office/drawing/2014/main" id="{4A594A1A-DEC1-4BDD-B179-612D2028240D}"/>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chemeClr val="accent3"/>
            </a:solidFill>
            <a:ln w="75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75EBB24-C0EE-4F17-8782-0AC53EC8FCC6}"/>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chemeClr val="accent3"/>
            </a:solidFill>
            <a:ln w="75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D7CB72-5C6F-4722-8B05-BBF0C7313532}"/>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grpFill/>
            <a:ln w="75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B17BC9-8DE8-4A6F-981F-87E3D30B0804}"/>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grpFill/>
            <a:ln w="754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CED99F3-F48F-4F0A-A158-E80042725BEC}"/>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grpFill/>
            <a:ln w="754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5395073-4096-4EF7-B796-D50A48BAD7CE}"/>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grpFill/>
            <a:ln w="754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99E1E01E-7A1E-43FF-84A2-4DC69431BE0B}"/>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grpFill/>
            <a:ln w="75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7F9F48-4E12-4E50-B898-676145E935DA}"/>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grpFill/>
            <a:ln w="75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E01263E-3E0F-477F-A22F-0F063E2BFCAD}"/>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3AA911-4F52-46D8-A7C0-2721C3CEA449}"/>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690716-9C05-48B4-9278-48B7AF1C02AE}"/>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grpFill/>
            <a:ln w="754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8C5DAA6-31CB-48FF-841A-A1B9E09AAE54}"/>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p>
              <a:endParaRPr lang="en-US" dirty="0"/>
            </a:p>
          </p:txBody>
        </p:sp>
      </p:grpSp>
      <p:sp>
        <p:nvSpPr>
          <p:cNvPr id="44" name="TextBox 43">
            <a:extLst>
              <a:ext uri="{FF2B5EF4-FFF2-40B4-BE49-F238E27FC236}">
                <a16:creationId xmlns:a16="http://schemas.microsoft.com/office/drawing/2014/main" id="{F1B568D7-528E-4078-9424-8AE795659FE6}"/>
              </a:ext>
            </a:extLst>
          </p:cNvPr>
          <p:cNvSpPr txBox="1"/>
          <p:nvPr/>
        </p:nvSpPr>
        <p:spPr>
          <a:xfrm>
            <a:off x="5207666" y="529936"/>
            <a:ext cx="5875497" cy="3600986"/>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Most organizations today rely on email campaigns for effective communication with users. Email communication is one of the popular ways to pitch products to users and build trustworthy relationships with them. Email campaigns contain different types of CTA (Call To Action). The ultimate goal of email campaigns is to maximize the Click Through Rate (CTR). CTR is a measure of success for email campaigns. The higher the click rate, the better your email marketing campaign is. CTR is calculated by the no. of users who clicked on at least one of the CTA divided by the total no. of users the email was delivered to.</a:t>
            </a:r>
          </a:p>
          <a:p>
            <a:endParaRPr lang="en-US" sz="1200" dirty="0">
              <a:solidFill>
                <a:schemeClr val="tx1">
                  <a:lumMod val="75000"/>
                  <a:lumOff val="25000"/>
                </a:schemeClr>
              </a:solidFill>
              <a:latin typeface="Arial" pitchFamily="34" charset="0"/>
              <a:cs typeface="Arial" pitchFamily="34" charset="0"/>
            </a:endParaRPr>
          </a:p>
          <a:p>
            <a:r>
              <a:rPr lang="en-US" sz="1200" dirty="0"/>
              <a:t>CTR =   No. of users who clicked on at least one of the CTA / No. of emails delivered</a:t>
            </a:r>
          </a:p>
          <a:p>
            <a:endParaRPr lang="en-US" sz="1200" dirty="0"/>
          </a:p>
          <a:p>
            <a:endParaRPr lang="en-US" sz="1200" dirty="0"/>
          </a:p>
          <a:p>
            <a:r>
              <a:rPr lang="en-US" sz="1200" dirty="0"/>
              <a:t>CTR depends on multiple factors like design, content, personalization, etc. </a:t>
            </a:r>
          </a:p>
          <a:p>
            <a:endParaRPr lang="en-US" sz="1200" dirty="0"/>
          </a:p>
          <a:p>
            <a:endParaRPr lang="en-US" sz="1200" dirty="0"/>
          </a:p>
          <a:p>
            <a:r>
              <a:rPr lang="en-US" sz="1200" dirty="0"/>
              <a:t>    * How do you design the email content effectively?</a:t>
            </a:r>
          </a:p>
          <a:p>
            <a:r>
              <a:rPr lang="en-US" sz="1200" dirty="0"/>
              <a:t>    * What should your subject line look like?</a:t>
            </a:r>
          </a:p>
          <a:p>
            <a:r>
              <a:rPr lang="en-US" sz="1200" dirty="0"/>
              <a:t>    * What should be the length of the email?</a:t>
            </a:r>
          </a:p>
          <a:p>
            <a:r>
              <a:rPr lang="en-US" sz="1200" dirty="0"/>
              <a:t>    * Do you need images in your email template?</a:t>
            </a:r>
          </a:p>
        </p:txBody>
      </p:sp>
      <p:sp>
        <p:nvSpPr>
          <p:cNvPr id="45" name="Oval 21">
            <a:extLst>
              <a:ext uri="{FF2B5EF4-FFF2-40B4-BE49-F238E27FC236}">
                <a16:creationId xmlns:a16="http://schemas.microsoft.com/office/drawing/2014/main" id="{4F5A981F-D6CA-4847-ABC6-1D14BFA6082F}"/>
              </a:ext>
            </a:extLst>
          </p:cNvPr>
          <p:cNvSpPr>
            <a:spLocks noChangeAspect="1"/>
          </p:cNvSpPr>
          <p:nvPr/>
        </p:nvSpPr>
        <p:spPr>
          <a:xfrm>
            <a:off x="4788999" y="2093531"/>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ounded Rectangle 27">
            <a:extLst>
              <a:ext uri="{FF2B5EF4-FFF2-40B4-BE49-F238E27FC236}">
                <a16:creationId xmlns:a16="http://schemas.microsoft.com/office/drawing/2014/main" id="{7A558197-F0B1-44CA-BE82-7A292D42E3C3}"/>
              </a:ext>
            </a:extLst>
          </p:cNvPr>
          <p:cNvSpPr/>
          <p:nvPr/>
        </p:nvSpPr>
        <p:spPr>
          <a:xfrm>
            <a:off x="4736465" y="4006298"/>
            <a:ext cx="418599" cy="32154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9">
            <a:extLst>
              <a:ext uri="{FF2B5EF4-FFF2-40B4-BE49-F238E27FC236}">
                <a16:creationId xmlns:a16="http://schemas.microsoft.com/office/drawing/2014/main" id="{281F095B-D94A-4902-8C4B-0497E560D04E}"/>
              </a:ext>
            </a:extLst>
          </p:cNvPr>
          <p:cNvSpPr/>
          <p:nvPr/>
        </p:nvSpPr>
        <p:spPr>
          <a:xfrm>
            <a:off x="4757671" y="4822195"/>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Rectangle 23">
            <a:extLst>
              <a:ext uri="{FF2B5EF4-FFF2-40B4-BE49-F238E27FC236}">
                <a16:creationId xmlns:a16="http://schemas.microsoft.com/office/drawing/2014/main" id="{710512C4-E10E-4AA8-B503-89675545FE19}"/>
              </a:ext>
            </a:extLst>
          </p:cNvPr>
          <p:cNvSpPr/>
          <p:nvPr/>
        </p:nvSpPr>
        <p:spPr>
          <a:xfrm>
            <a:off x="4736465" y="2888577"/>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TextBox 68">
            <a:extLst>
              <a:ext uri="{FF2B5EF4-FFF2-40B4-BE49-F238E27FC236}">
                <a16:creationId xmlns:a16="http://schemas.microsoft.com/office/drawing/2014/main" id="{658988B2-3C3A-4943-94F9-3B62F0EC5DBB}"/>
              </a:ext>
            </a:extLst>
          </p:cNvPr>
          <p:cNvSpPr txBox="1"/>
          <p:nvPr/>
        </p:nvSpPr>
        <p:spPr>
          <a:xfrm>
            <a:off x="606831" y="847837"/>
            <a:ext cx="3685225" cy="1107996"/>
          </a:xfrm>
          <a:prstGeom prst="rect">
            <a:avLst/>
          </a:prstGeom>
          <a:noFill/>
        </p:spPr>
        <p:txBody>
          <a:bodyPr wrap="square" lIns="36000" tIns="0" rIns="36000" bIns="0" rtlCol="0" anchor="ctr">
            <a:spAutoFit/>
          </a:bodyPr>
          <a:lstStyle/>
          <a:p>
            <a:r>
              <a:rPr lang="en-US" altLang="ko-KR" sz="3600" dirty="0">
                <a:solidFill>
                  <a:schemeClr val="tx1">
                    <a:lumMod val="85000"/>
                    <a:lumOff val="15000"/>
                  </a:schemeClr>
                </a:solidFill>
              </a:rPr>
              <a:t>Business</a:t>
            </a:r>
            <a:r>
              <a:rPr lang="en-US" altLang="ko-KR" sz="3600" dirty="0">
                <a:solidFill>
                  <a:schemeClr val="accent1"/>
                </a:solidFill>
              </a:rPr>
              <a:t> Understanding</a:t>
            </a:r>
          </a:p>
        </p:txBody>
      </p:sp>
    </p:spTree>
    <p:extLst>
      <p:ext uri="{BB962C8B-B14F-4D97-AF65-F5344CB8AC3E}">
        <p14:creationId xmlns:p14="http://schemas.microsoft.com/office/powerpoint/2010/main" val="253707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616820" y="339509"/>
            <a:ext cx="10279906" cy="724247"/>
          </a:xfrm>
        </p:spPr>
        <p:txBody>
          <a:bodyPr/>
          <a:lstStyle/>
          <a:p>
            <a:r>
              <a:rPr lang="en-US" dirty="0"/>
              <a:t>Business Understanding</a:t>
            </a:r>
          </a:p>
        </p:txBody>
      </p:sp>
      <p:grpSp>
        <p:nvGrpSpPr>
          <p:cNvPr id="3" name="Group 2">
            <a:extLst>
              <a:ext uri="{FF2B5EF4-FFF2-40B4-BE49-F238E27FC236}">
                <a16:creationId xmlns:a16="http://schemas.microsoft.com/office/drawing/2014/main" id="{F6915FD2-D0E6-4DEB-B1C9-9340552A3344}"/>
              </a:ext>
            </a:extLst>
          </p:cNvPr>
          <p:cNvGrpSpPr/>
          <p:nvPr/>
        </p:nvGrpSpPr>
        <p:grpSpPr>
          <a:xfrm>
            <a:off x="760492" y="361883"/>
            <a:ext cx="2564080" cy="6496117"/>
            <a:chOff x="896897" y="372794"/>
            <a:chExt cx="2425766" cy="6145697"/>
          </a:xfrm>
        </p:grpSpPr>
        <p:sp>
          <p:nvSpPr>
            <p:cNvPr id="4" name="Freeform: Shape 3">
              <a:extLst>
                <a:ext uri="{FF2B5EF4-FFF2-40B4-BE49-F238E27FC236}">
                  <a16:creationId xmlns:a16="http://schemas.microsoft.com/office/drawing/2014/main" id="{D1D8A4D9-073F-4BB6-A662-1EFDCB85E80C}"/>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7DF9A70-42B4-4956-A6DE-65EC83042B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1EA2B28-8846-4C7F-88A9-8ADBC0501178}"/>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F3EF62E-06EA-4D0D-A441-B65B6FB961EF}"/>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E20A684-E434-40C4-84DE-66387E9E9CDA}"/>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2723C70-5094-47B0-BC93-ED8A527333DB}"/>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EF34FD-D5C4-4393-B6D7-67E4DFF7534A}"/>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F4A134F-9F05-4D10-8F90-D5BBBDC78A1A}"/>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5F9C0EC-A17E-433A-8DA0-F9E36EE2B618}"/>
                </a:ext>
              </a:extLst>
            </p:cNvPr>
            <p:cNvGrpSpPr/>
            <p:nvPr/>
          </p:nvGrpSpPr>
          <p:grpSpPr>
            <a:xfrm>
              <a:off x="1314164" y="2864343"/>
              <a:ext cx="1013391" cy="285088"/>
              <a:chOff x="8963351" y="2835327"/>
              <a:chExt cx="1121835" cy="315595"/>
            </a:xfrm>
          </p:grpSpPr>
          <p:sp>
            <p:nvSpPr>
              <p:cNvPr id="16" name="Freeform: Shape 15">
                <a:extLst>
                  <a:ext uri="{FF2B5EF4-FFF2-40B4-BE49-F238E27FC236}">
                    <a16:creationId xmlns:a16="http://schemas.microsoft.com/office/drawing/2014/main" id="{C2A4C65E-0C75-4DB0-82EF-744D0558FF37}"/>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B7B3CA-67A1-4869-BE7B-1BEA69037B5E}"/>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98CE6B-6D12-45B9-A830-4F286947E6B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65AE8CE-85F5-4CEF-80A8-3599D73F25D1}"/>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FC040DF-8608-444D-92AC-39F0AE68CB0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389FFD7-DE4F-47D1-9314-82320CDDE13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E972D6D6-3A17-4A2E-AAB1-897CF6022D4F}"/>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3898C49-F9BC-4092-B007-970A80368E3F}"/>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4BECFD8E-5027-4C50-A0BB-AC8B7749E800}"/>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96639D5B-5A75-4D6E-B773-C2A82302C2AB}"/>
              </a:ext>
            </a:extLst>
          </p:cNvPr>
          <p:cNvSpPr txBox="1"/>
          <p:nvPr/>
        </p:nvSpPr>
        <p:spPr>
          <a:xfrm>
            <a:off x="3897213" y="3207490"/>
            <a:ext cx="3019743" cy="1323439"/>
          </a:xfrm>
          <a:prstGeom prst="rect">
            <a:avLst/>
          </a:prstGeom>
          <a:noFill/>
        </p:spPr>
        <p:txBody>
          <a:bodyPr wrap="square" rtlCol="0">
            <a:spAutoFit/>
          </a:bodyPr>
          <a:lstStyle/>
          <a:p>
            <a:pPr algn="ctr"/>
            <a:r>
              <a:rPr lang="en-US" altLang="ko-KR" sz="4000" b="1" spc="300" dirty="0">
                <a:solidFill>
                  <a:schemeClr val="accent3"/>
                </a:solidFill>
                <a:cs typeface="Calibri" pitchFamily="34" charset="0"/>
              </a:rPr>
              <a:t>Business Objective</a:t>
            </a:r>
            <a:endParaRPr lang="ko-KR" altLang="en-US" sz="4000" b="1" spc="300" dirty="0">
              <a:solidFill>
                <a:schemeClr val="accent3"/>
              </a:solidFill>
              <a:cs typeface="Calibri" pitchFamily="34" charset="0"/>
            </a:endParaRPr>
          </a:p>
        </p:txBody>
      </p:sp>
      <p:cxnSp>
        <p:nvCxnSpPr>
          <p:cNvPr id="23" name="Straight Connector 22">
            <a:extLst>
              <a:ext uri="{FF2B5EF4-FFF2-40B4-BE49-F238E27FC236}">
                <a16:creationId xmlns:a16="http://schemas.microsoft.com/office/drawing/2014/main" id="{A646A5DF-7051-4C18-B094-C43D66612CBC}"/>
              </a:ext>
            </a:extLst>
          </p:cNvPr>
          <p:cNvCxnSpPr>
            <a:cxnSpLocks/>
          </p:cNvCxnSpPr>
          <p:nvPr/>
        </p:nvCxnSpPr>
        <p:spPr>
          <a:xfrm>
            <a:off x="3770650" y="3004509"/>
            <a:ext cx="6069" cy="1791609"/>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F1CB0C-008D-4D93-912A-EB0C7B258BFC}"/>
              </a:ext>
            </a:extLst>
          </p:cNvPr>
          <p:cNvCxnSpPr>
            <a:cxnSpLocks/>
          </p:cNvCxnSpPr>
          <p:nvPr/>
        </p:nvCxnSpPr>
        <p:spPr>
          <a:xfrm>
            <a:off x="7027705" y="2995497"/>
            <a:ext cx="0" cy="1800621"/>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A85FCCB-1B93-48C6-B79E-DCDA9A14DB46}"/>
              </a:ext>
            </a:extLst>
          </p:cNvPr>
          <p:cNvGrpSpPr/>
          <p:nvPr/>
        </p:nvGrpSpPr>
        <p:grpSpPr>
          <a:xfrm>
            <a:off x="7174849" y="3272013"/>
            <a:ext cx="4160026" cy="1194391"/>
            <a:chOff x="4822352" y="1916832"/>
            <a:chExt cx="3422056" cy="1183369"/>
          </a:xfrm>
        </p:grpSpPr>
        <p:sp>
          <p:nvSpPr>
            <p:cNvPr id="29" name="Text Placeholder 10">
              <a:extLst>
                <a:ext uri="{FF2B5EF4-FFF2-40B4-BE49-F238E27FC236}">
                  <a16:creationId xmlns:a16="http://schemas.microsoft.com/office/drawing/2014/main" id="{E5C4FD33-DB71-4FA3-B1AB-1747538862F4}"/>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tx1">
                      <a:lumMod val="75000"/>
                      <a:lumOff val="25000"/>
                    </a:schemeClr>
                  </a:solidFill>
                  <a:cs typeface="Arial" pitchFamily="34" charset="0"/>
                </a:rPr>
                <a:t>Business Objective</a:t>
              </a:r>
            </a:p>
          </p:txBody>
        </p:sp>
        <p:sp>
          <p:nvSpPr>
            <p:cNvPr id="30" name="TextBox 29">
              <a:extLst>
                <a:ext uri="{FF2B5EF4-FFF2-40B4-BE49-F238E27FC236}">
                  <a16:creationId xmlns:a16="http://schemas.microsoft.com/office/drawing/2014/main" id="{C6C3C59D-33C5-4A9A-A278-5DFEAF565112}"/>
                </a:ext>
              </a:extLst>
            </p:cNvPr>
            <p:cNvSpPr txBox="1"/>
            <p:nvPr/>
          </p:nvSpPr>
          <p:spPr>
            <a:xfrm>
              <a:off x="4822352" y="2276872"/>
              <a:ext cx="2851359" cy="82332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To build a machine learning-based approach to predict the CTR of an email campaign.</a:t>
              </a:r>
            </a:p>
          </p:txBody>
        </p:sp>
      </p:grpSp>
      <p:sp>
        <p:nvSpPr>
          <p:cNvPr id="35" name="TextBox 34">
            <a:extLst>
              <a:ext uri="{FF2B5EF4-FFF2-40B4-BE49-F238E27FC236}">
                <a16:creationId xmlns:a16="http://schemas.microsoft.com/office/drawing/2014/main" id="{61EF8622-94E7-4149-8E38-3AC446FFB96D}"/>
              </a:ext>
            </a:extLst>
          </p:cNvPr>
          <p:cNvSpPr txBox="1"/>
          <p:nvPr/>
        </p:nvSpPr>
        <p:spPr>
          <a:xfrm>
            <a:off x="4183722" y="1373606"/>
            <a:ext cx="5982254" cy="666977"/>
          </a:xfrm>
          <a:prstGeom prst="rect">
            <a:avLst/>
          </a:prstGeom>
          <a:noFill/>
        </p:spPr>
        <p:txBody>
          <a:bodyPr wrap="square" rtlCol="0" anchor="ctr">
            <a:spAutoFit/>
          </a:bodyPr>
          <a:lstStyle/>
          <a:p>
            <a:r>
              <a:rPr lang="en-US" altLang="ko-KR" sz="1867" dirty="0">
                <a:solidFill>
                  <a:schemeClr val="accent3"/>
                </a:solidFill>
                <a:cs typeface="Arial" pitchFamily="34" charset="0"/>
              </a:rPr>
              <a:t>BUSINESS PROBLEM- CLICK RATE REGRESSION BASED ON HISTORY PROVIDED</a:t>
            </a:r>
            <a:endParaRPr lang="ko-KR" altLang="en-US" sz="1867" dirty="0">
              <a:solidFill>
                <a:schemeClr val="accent3"/>
              </a:solidFill>
              <a:cs typeface="Arial" pitchFamily="34" charset="0"/>
            </a:endParaRPr>
          </a:p>
        </p:txBody>
      </p:sp>
      <p:sp>
        <p:nvSpPr>
          <p:cNvPr id="31" name="Rectangle 30">
            <a:extLst>
              <a:ext uri="{FF2B5EF4-FFF2-40B4-BE49-F238E27FC236}">
                <a16:creationId xmlns:a16="http://schemas.microsoft.com/office/drawing/2014/main" id="{B153BA44-9F1A-6C9C-3D76-25DF95FCF8EA}"/>
              </a:ext>
            </a:extLst>
          </p:cNvPr>
          <p:cNvSpPr/>
          <p:nvPr/>
        </p:nvSpPr>
        <p:spPr>
          <a:xfrm>
            <a:off x="2936743" y="1142296"/>
            <a:ext cx="854467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9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ppt_w/2"/>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ppt_w</p:attrName>
                                        </p:attrNameLst>
                                      </p:cBhvr>
                                      <p:tavLst>
                                        <p:tav tm="0">
                                          <p:val>
                                            <p:fltVal val="0"/>
                                          </p:val>
                                        </p:tav>
                                        <p:tav tm="100000">
                                          <p:val>
                                            <p:strVal val="#ppt_w"/>
                                          </p:val>
                                        </p:tav>
                                      </p:tavLst>
                                    </p:anim>
                                    <p:anim calcmode="lin" valueType="num">
                                      <p:cBhvr>
                                        <p:cTn id="10" dur="500" fill="hold"/>
                                        <p:tgtEl>
                                          <p:spTgt spid="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A6165F-092C-41B8-5F9A-471BD23B7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88948"/>
            <a:ext cx="6858000" cy="6858000"/>
          </a:xfrm>
          <a:prstGeom prst="rect">
            <a:avLst/>
          </a:prstGeom>
        </p:spPr>
      </p:pic>
      <p:sp>
        <p:nvSpPr>
          <p:cNvPr id="2" name="Text Placeholder 1"/>
          <p:cNvSpPr>
            <a:spLocks noGrp="1"/>
          </p:cNvSpPr>
          <p:nvPr>
            <p:ph type="body" sz="quarter" idx="10"/>
          </p:nvPr>
        </p:nvSpPr>
        <p:spPr>
          <a:xfrm>
            <a:off x="7848977" y="4636078"/>
            <a:ext cx="4061012" cy="1872299"/>
          </a:xfrm>
          <a:prstGeom prst="rect">
            <a:avLst/>
          </a:prstGeom>
        </p:spPr>
        <p:txBody>
          <a:bodyPr/>
          <a:lstStyle/>
          <a:p>
            <a:pPr algn="r">
              <a:lnSpc>
                <a:spcPct val="100000"/>
              </a:lnSpc>
              <a:spcBef>
                <a:spcPts val="0"/>
              </a:spcBef>
              <a:buClr>
                <a:schemeClr val="dk1"/>
              </a:buClr>
              <a:buSzPts val="5000"/>
            </a:pPr>
            <a:r>
              <a:rPr lang="en-US" altLang="ko-KR" sz="5000" dirty="0">
                <a:solidFill>
                  <a:schemeClr val="dk1"/>
                </a:solidFill>
                <a:latin typeface="Anton"/>
                <a:sym typeface="Anton"/>
              </a:rPr>
              <a:t>Data </a:t>
            </a:r>
            <a:r>
              <a:rPr lang="en-US" altLang="ko-KR" sz="5000" dirty="0">
                <a:solidFill>
                  <a:srgbClr val="FFC000"/>
                </a:solidFill>
                <a:latin typeface="Anton"/>
                <a:sym typeface="Anton"/>
              </a:rPr>
              <a:t>Understanding</a:t>
            </a:r>
            <a:endParaRPr lang="ko-KR" altLang="en-US" sz="5000" dirty="0">
              <a:solidFill>
                <a:srgbClr val="FFC000"/>
              </a:solidFill>
              <a:latin typeface="Anton"/>
              <a:sym typeface="Anton"/>
            </a:endParaRPr>
          </a:p>
        </p:txBody>
      </p:sp>
      <p:grpSp>
        <p:nvGrpSpPr>
          <p:cNvPr id="4" name="Group 3"/>
          <p:cNvGrpSpPr/>
          <p:nvPr/>
        </p:nvGrpSpPr>
        <p:grpSpPr>
          <a:xfrm>
            <a:off x="9968753" y="2671482"/>
            <a:ext cx="1957025" cy="1870289"/>
            <a:chOff x="6127601" y="487152"/>
            <a:chExt cx="999728" cy="994953"/>
          </a:xfrm>
        </p:grpSpPr>
        <p:sp>
          <p:nvSpPr>
            <p:cNvPr id="5" name="Oval 4"/>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0" name="Google Shape;864;p49">
            <a:extLst>
              <a:ext uri="{FF2B5EF4-FFF2-40B4-BE49-F238E27FC236}">
                <a16:creationId xmlns:a16="http://schemas.microsoft.com/office/drawing/2014/main" id="{429F5525-EF43-2AE2-388F-5AB458CA90DB}"/>
              </a:ext>
            </a:extLst>
          </p:cNvPr>
          <p:cNvSpPr txBox="1">
            <a:spLocks/>
          </p:cNvSpPr>
          <p:nvPr/>
        </p:nvSpPr>
        <p:spPr>
          <a:xfrm>
            <a:off x="9888002" y="3218913"/>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02</a:t>
            </a:r>
          </a:p>
        </p:txBody>
      </p:sp>
      <p:pic>
        <p:nvPicPr>
          <p:cNvPr id="8" name="Picture 7">
            <a:extLst>
              <a:ext uri="{FF2B5EF4-FFF2-40B4-BE49-F238E27FC236}">
                <a16:creationId xmlns:a16="http://schemas.microsoft.com/office/drawing/2014/main" id="{E514C274-9735-3009-5E5D-C035D0706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4" y="619794"/>
            <a:ext cx="6894228" cy="5136776"/>
          </a:xfrm>
          <a:prstGeom prst="rect">
            <a:avLst/>
          </a:prstGeom>
        </p:spPr>
      </p:pic>
    </p:spTree>
    <p:extLst>
      <p:ext uri="{BB962C8B-B14F-4D97-AF65-F5344CB8AC3E}">
        <p14:creationId xmlns:p14="http://schemas.microsoft.com/office/powerpoint/2010/main" val="209013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자유형: 도형 16">
            <a:extLst>
              <a:ext uri="{FF2B5EF4-FFF2-40B4-BE49-F238E27FC236}">
                <a16:creationId xmlns:a16="http://schemas.microsoft.com/office/drawing/2014/main" id="{3204CE1A-7D1C-4C60-B0E6-9B2023364081}"/>
              </a:ext>
            </a:extLst>
          </p:cNvPr>
          <p:cNvSpPr>
            <a:spLocks noChangeAspect="1"/>
          </p:cNvSpPr>
          <p:nvPr/>
        </p:nvSpPr>
        <p:spPr>
          <a:xfrm>
            <a:off x="659648" y="626317"/>
            <a:ext cx="2399364" cy="2698677"/>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 name="직사각형 3">
            <a:extLst>
              <a:ext uri="{FF2B5EF4-FFF2-40B4-BE49-F238E27FC236}">
                <a16:creationId xmlns:a16="http://schemas.microsoft.com/office/drawing/2014/main" id="{1DAB7448-0F97-41F6-82E6-03CB11D94D6E}"/>
              </a:ext>
            </a:extLst>
          </p:cNvPr>
          <p:cNvSpPr/>
          <p:nvPr/>
        </p:nvSpPr>
        <p:spPr>
          <a:xfrm>
            <a:off x="3667331" y="220156"/>
            <a:ext cx="8302062" cy="923330"/>
          </a:xfrm>
          <a:prstGeom prst="rect">
            <a:avLst/>
          </a:prstGeom>
        </p:spPr>
        <p:txBody>
          <a:bodyPr wrap="square">
            <a:spAutoFit/>
          </a:bodyPr>
          <a:lstStyle/>
          <a:p>
            <a:r>
              <a:rPr lang="en-US" altLang="ko-KR" sz="5400" dirty="0">
                <a:solidFill>
                  <a:schemeClr val="tx1">
                    <a:lumMod val="75000"/>
                    <a:lumOff val="25000"/>
                  </a:schemeClr>
                </a:solidFill>
                <a:latin typeface="+mj-lt"/>
              </a:rPr>
              <a:t>DATA </a:t>
            </a:r>
            <a:r>
              <a:rPr lang="en-US" altLang="ko-KR" sz="5400" dirty="0">
                <a:solidFill>
                  <a:schemeClr val="accent1"/>
                </a:solidFill>
                <a:latin typeface="+mj-lt"/>
              </a:rPr>
              <a:t>UNDERSTANDING</a:t>
            </a:r>
            <a:endParaRPr lang="ko-KR" altLang="en-US" sz="5400" dirty="0">
              <a:solidFill>
                <a:schemeClr val="accent1"/>
              </a:solidFill>
              <a:latin typeface="+mj-lt"/>
            </a:endParaRPr>
          </a:p>
        </p:txBody>
      </p:sp>
      <p:sp>
        <p:nvSpPr>
          <p:cNvPr id="5" name="Rectangle 4">
            <a:extLst>
              <a:ext uri="{FF2B5EF4-FFF2-40B4-BE49-F238E27FC236}">
                <a16:creationId xmlns:a16="http://schemas.microsoft.com/office/drawing/2014/main" id="{89E5F208-4FF9-45B9-8E27-E2A19B4D45E8}"/>
              </a:ext>
            </a:extLst>
          </p:cNvPr>
          <p:cNvSpPr/>
          <p:nvPr/>
        </p:nvSpPr>
        <p:spPr>
          <a:xfrm>
            <a:off x="3380197" y="1143486"/>
            <a:ext cx="854467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27">
            <a:extLst>
              <a:ext uri="{FF2B5EF4-FFF2-40B4-BE49-F238E27FC236}">
                <a16:creationId xmlns:a16="http://schemas.microsoft.com/office/drawing/2014/main" id="{C7EB72D5-28A8-4AAC-A3F5-1B0827FFF174}"/>
              </a:ext>
            </a:extLst>
          </p:cNvPr>
          <p:cNvSpPr txBox="1">
            <a:spLocks/>
          </p:cNvSpPr>
          <p:nvPr/>
        </p:nvSpPr>
        <p:spPr>
          <a:xfrm>
            <a:off x="7818421" y="1274286"/>
            <a:ext cx="3892058"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tx1">
                    <a:lumMod val="75000"/>
                    <a:lumOff val="25000"/>
                  </a:schemeClr>
                </a:solidFill>
              </a:rPr>
              <a:t>Loading Data</a:t>
            </a:r>
          </a:p>
        </p:txBody>
      </p:sp>
      <p:sp>
        <p:nvSpPr>
          <p:cNvPr id="33" name="직사각형 1">
            <a:extLst>
              <a:ext uri="{FF2B5EF4-FFF2-40B4-BE49-F238E27FC236}">
                <a16:creationId xmlns:a16="http://schemas.microsoft.com/office/drawing/2014/main" id="{3AE31A03-EBF5-488A-B26D-2739DA5A1792}"/>
              </a:ext>
            </a:extLst>
          </p:cNvPr>
          <p:cNvSpPr/>
          <p:nvPr/>
        </p:nvSpPr>
        <p:spPr>
          <a:xfrm>
            <a:off x="7794580" y="1739581"/>
            <a:ext cx="3843092" cy="338554"/>
          </a:xfrm>
          <a:prstGeom prst="rect">
            <a:avLst/>
          </a:prstGeom>
        </p:spPr>
        <p:txBody>
          <a:bodyPr wrap="square">
            <a:spAutoFit/>
          </a:bodyPr>
          <a:lstStyle/>
          <a:p>
            <a:r>
              <a:rPr lang="en-US" altLang="ko-KR" sz="1600" dirty="0">
                <a:solidFill>
                  <a:schemeClr val="tx1">
                    <a:lumMod val="75000"/>
                    <a:lumOff val="25000"/>
                  </a:schemeClr>
                </a:solidFill>
              </a:rPr>
              <a:t>The dataset consist of 1888 rows.  </a:t>
            </a:r>
          </a:p>
        </p:txBody>
      </p:sp>
      <p:sp>
        <p:nvSpPr>
          <p:cNvPr id="57" name="Freeform: Shape 56">
            <a:extLst>
              <a:ext uri="{FF2B5EF4-FFF2-40B4-BE49-F238E27FC236}">
                <a16:creationId xmlns:a16="http://schemas.microsoft.com/office/drawing/2014/main" id="{660CB93A-C070-4D26-95D3-8D75E7E5C3AF}"/>
              </a:ext>
            </a:extLst>
          </p:cNvPr>
          <p:cNvSpPr/>
          <p:nvPr/>
        </p:nvSpPr>
        <p:spPr>
          <a:xfrm rot="20329094">
            <a:off x="2301517" y="4814125"/>
            <a:ext cx="1313719" cy="1889023"/>
          </a:xfrm>
          <a:custGeom>
            <a:avLst/>
            <a:gdLst>
              <a:gd name="connsiteX0" fmla="*/ 695461 w 1313719"/>
              <a:gd name="connsiteY0" fmla="*/ 52104 h 1889023"/>
              <a:gd name="connsiteX1" fmla="*/ 756028 w 1313719"/>
              <a:gd name="connsiteY1" fmla="*/ 143479 h 1889023"/>
              <a:gd name="connsiteX2" fmla="*/ 756028 w 1313719"/>
              <a:gd name="connsiteY2" fmla="*/ 581374 h 1889023"/>
              <a:gd name="connsiteX3" fmla="*/ 656860 w 1313719"/>
              <a:gd name="connsiteY3" fmla="*/ 680542 h 1889023"/>
              <a:gd name="connsiteX4" fmla="*/ 557693 w 1313719"/>
              <a:gd name="connsiteY4" fmla="*/ 581374 h 1889023"/>
              <a:gd name="connsiteX5" fmla="*/ 557693 w 1313719"/>
              <a:gd name="connsiteY5" fmla="*/ 143479 h 1889023"/>
              <a:gd name="connsiteX6" fmla="*/ 656861 w 1313719"/>
              <a:gd name="connsiteY6" fmla="*/ 44311 h 1889023"/>
              <a:gd name="connsiteX7" fmla="*/ 695461 w 1313719"/>
              <a:gd name="connsiteY7" fmla="*/ 52104 h 1889023"/>
              <a:gd name="connsiteX8" fmla="*/ 914790 w 1313719"/>
              <a:gd name="connsiteY8" fmla="*/ 24077 h 1889023"/>
              <a:gd name="connsiteX9" fmla="*/ 1313719 w 1313719"/>
              <a:gd name="connsiteY9" fmla="*/ 574253 h 1889023"/>
              <a:gd name="connsiteX10" fmla="*/ 1313719 w 1313719"/>
              <a:gd name="connsiteY10" fmla="*/ 934013 h 1889023"/>
              <a:gd name="connsiteX11" fmla="*/ 943645 w 1313719"/>
              <a:gd name="connsiteY11" fmla="*/ 1889023 h 1889023"/>
              <a:gd name="connsiteX12" fmla="*/ 903 w 1313719"/>
              <a:gd name="connsiteY12" fmla="*/ 1523703 h 1889023"/>
              <a:gd name="connsiteX13" fmla="*/ 2 w 1313719"/>
              <a:gd name="connsiteY13" fmla="*/ 1514763 h 1889023"/>
              <a:gd name="connsiteX14" fmla="*/ 2 w 1313719"/>
              <a:gd name="connsiteY14" fmla="*/ 946345 h 1889023"/>
              <a:gd name="connsiteX15" fmla="*/ 0 w 1313719"/>
              <a:gd name="connsiteY15" fmla="*/ 946345 h 1889023"/>
              <a:gd name="connsiteX16" fmla="*/ 0 w 1313719"/>
              <a:gd name="connsiteY16" fmla="*/ 574253 h 1889023"/>
              <a:gd name="connsiteX17" fmla="*/ 507032 w 1313719"/>
              <a:gd name="connsiteY17" fmla="*/ 0 h 1889023"/>
              <a:gd name="connsiteX18" fmla="*/ 507032 w 1313719"/>
              <a:gd name="connsiteY18" fmla="*/ 758051 h 1889023"/>
              <a:gd name="connsiteX19" fmla="*/ 601651 w 1313719"/>
              <a:gd name="connsiteY19" fmla="*/ 882932 h 1889023"/>
              <a:gd name="connsiteX20" fmla="*/ 601651 w 1313719"/>
              <a:gd name="connsiteY20" fmla="*/ 1148096 h 1889023"/>
              <a:gd name="connsiteX21" fmla="*/ 659159 w 1313719"/>
              <a:gd name="connsiteY21" fmla="*/ 1205606 h 1889023"/>
              <a:gd name="connsiteX22" fmla="*/ 716669 w 1313719"/>
              <a:gd name="connsiteY22" fmla="*/ 1148096 h 1889023"/>
              <a:gd name="connsiteX23" fmla="*/ 716669 w 1313719"/>
              <a:gd name="connsiteY23" fmla="*/ 883114 h 1889023"/>
              <a:gd name="connsiteX24" fmla="*/ 811872 w 1313719"/>
              <a:gd name="connsiteY24" fmla="*/ 758051 h 1889023"/>
              <a:gd name="connsiteX25" fmla="*/ 811873 w 1313719"/>
              <a:gd name="connsiteY25" fmla="*/ 791 h 1889023"/>
              <a:gd name="connsiteX26" fmla="*/ 914790 w 1313719"/>
              <a:gd name="connsiteY26" fmla="*/ 24077 h 18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3719" h="1889023">
                <a:moveTo>
                  <a:pt x="695461" y="52104"/>
                </a:moveTo>
                <a:cubicBezTo>
                  <a:pt x="731054" y="67158"/>
                  <a:pt x="756028" y="102402"/>
                  <a:pt x="756028" y="143479"/>
                </a:cubicBezTo>
                <a:lnTo>
                  <a:pt x="756028" y="581374"/>
                </a:lnTo>
                <a:cubicBezTo>
                  <a:pt x="756028" y="636143"/>
                  <a:pt x="711629" y="680542"/>
                  <a:pt x="656860" y="680542"/>
                </a:cubicBezTo>
                <a:cubicBezTo>
                  <a:pt x="602092" y="680542"/>
                  <a:pt x="557693" y="636143"/>
                  <a:pt x="557693" y="581374"/>
                </a:cubicBezTo>
                <a:lnTo>
                  <a:pt x="557693" y="143479"/>
                </a:lnTo>
                <a:cubicBezTo>
                  <a:pt x="557693" y="88710"/>
                  <a:pt x="602091" y="44311"/>
                  <a:pt x="656861" y="44311"/>
                </a:cubicBezTo>
                <a:cubicBezTo>
                  <a:pt x="670553" y="44311"/>
                  <a:pt x="683597" y="47086"/>
                  <a:pt x="695461" y="52104"/>
                </a:cubicBezTo>
                <a:close/>
                <a:moveTo>
                  <a:pt x="914790" y="24077"/>
                </a:moveTo>
                <a:cubicBezTo>
                  <a:pt x="1146436" y="99467"/>
                  <a:pt x="1313719" y="317325"/>
                  <a:pt x="1313719" y="574253"/>
                </a:cubicBezTo>
                <a:lnTo>
                  <a:pt x="1313719" y="934013"/>
                </a:lnTo>
                <a:lnTo>
                  <a:pt x="943645" y="1889023"/>
                </a:lnTo>
                <a:lnTo>
                  <a:pt x="903" y="1523703"/>
                </a:lnTo>
                <a:lnTo>
                  <a:pt x="2" y="1514763"/>
                </a:lnTo>
                <a:lnTo>
                  <a:pt x="2" y="946345"/>
                </a:lnTo>
                <a:lnTo>
                  <a:pt x="0" y="946345"/>
                </a:lnTo>
                <a:lnTo>
                  <a:pt x="0" y="574253"/>
                </a:lnTo>
                <a:cubicBezTo>
                  <a:pt x="0" y="278824"/>
                  <a:pt x="221172" y="35057"/>
                  <a:pt x="507032" y="0"/>
                </a:cubicBezTo>
                <a:lnTo>
                  <a:pt x="507032" y="758051"/>
                </a:lnTo>
                <a:cubicBezTo>
                  <a:pt x="507032" y="817622"/>
                  <a:pt x="546943" y="867870"/>
                  <a:pt x="601651" y="882932"/>
                </a:cubicBezTo>
                <a:lnTo>
                  <a:pt x="601651" y="1148096"/>
                </a:lnTo>
                <a:cubicBezTo>
                  <a:pt x="601651" y="1179857"/>
                  <a:pt x="627398" y="1205606"/>
                  <a:pt x="659159" y="1205606"/>
                </a:cubicBezTo>
                <a:cubicBezTo>
                  <a:pt x="690922" y="1205605"/>
                  <a:pt x="716669" y="1179857"/>
                  <a:pt x="716669" y="1148096"/>
                </a:cubicBezTo>
                <a:lnTo>
                  <a:pt x="716669" y="883114"/>
                </a:lnTo>
                <a:cubicBezTo>
                  <a:pt x="771673" y="868232"/>
                  <a:pt x="811873" y="817836"/>
                  <a:pt x="811872" y="758051"/>
                </a:cubicBezTo>
                <a:lnTo>
                  <a:pt x="811873" y="791"/>
                </a:lnTo>
                <a:cubicBezTo>
                  <a:pt x="847292" y="5445"/>
                  <a:pt x="881698" y="13307"/>
                  <a:pt x="914790" y="24077"/>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51" name="Text Placeholder 27">
            <a:extLst>
              <a:ext uri="{FF2B5EF4-FFF2-40B4-BE49-F238E27FC236}">
                <a16:creationId xmlns:a16="http://schemas.microsoft.com/office/drawing/2014/main" id="{EC78B8A7-33D3-F284-931A-C57221F2114F}"/>
              </a:ext>
            </a:extLst>
          </p:cNvPr>
          <p:cNvSpPr txBox="1">
            <a:spLocks/>
          </p:cNvSpPr>
          <p:nvPr/>
        </p:nvSpPr>
        <p:spPr>
          <a:xfrm>
            <a:off x="7818362" y="2066816"/>
            <a:ext cx="3230884"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800" dirty="0">
                <a:solidFill>
                  <a:schemeClr val="tx1">
                    <a:lumMod val="75000"/>
                    <a:lumOff val="25000"/>
                  </a:schemeClr>
                </a:solidFill>
              </a:rPr>
              <a:t>Statistical summaries</a:t>
            </a:r>
          </a:p>
        </p:txBody>
      </p:sp>
      <p:sp>
        <p:nvSpPr>
          <p:cNvPr id="52" name="직사각형 22">
            <a:extLst>
              <a:ext uri="{FF2B5EF4-FFF2-40B4-BE49-F238E27FC236}">
                <a16:creationId xmlns:a16="http://schemas.microsoft.com/office/drawing/2014/main" id="{861DAAA2-BDE5-3029-6FB8-ABADB784C060}"/>
              </a:ext>
            </a:extLst>
          </p:cNvPr>
          <p:cNvSpPr/>
          <p:nvPr/>
        </p:nvSpPr>
        <p:spPr>
          <a:xfrm>
            <a:off x="7871873" y="2405370"/>
            <a:ext cx="4156098" cy="3323987"/>
          </a:xfrm>
          <a:prstGeom prst="rect">
            <a:avLst/>
          </a:prstGeom>
        </p:spPr>
        <p:txBody>
          <a:bodyPr wrap="square">
            <a:spAutoFit/>
          </a:bodyPr>
          <a:lstStyle/>
          <a:p>
            <a:pPr marL="342900" indent="-342900">
              <a:buFont typeface="+mj-lt"/>
              <a:buAutoNum type="arabicPeriod"/>
            </a:pPr>
            <a:r>
              <a:rPr lang="en-US" altLang="ko-KR" sz="1400" dirty="0">
                <a:solidFill>
                  <a:schemeClr val="tx1">
                    <a:lumMod val="75000"/>
                    <a:lumOff val="25000"/>
                  </a:schemeClr>
                </a:solidFill>
              </a:rPr>
              <a:t>We are seeing a lot of features average are very less and </a:t>
            </a:r>
            <a:r>
              <a:rPr lang="en-US" altLang="ko-KR" sz="1400" dirty="0" err="1">
                <a:solidFill>
                  <a:schemeClr val="tx1">
                    <a:lumMod val="75000"/>
                    <a:lumOff val="25000"/>
                  </a:schemeClr>
                </a:solidFill>
              </a:rPr>
              <a:t>body_len</a:t>
            </a:r>
            <a:r>
              <a:rPr lang="en-US" altLang="ko-KR" sz="1400" dirty="0">
                <a:solidFill>
                  <a:schemeClr val="tx1">
                    <a:lumMod val="75000"/>
                    <a:lumOff val="25000"/>
                  </a:schemeClr>
                </a:solidFill>
              </a:rPr>
              <a:t> feature average is very high. We need to lower these numbers so it will help in model preparation.</a:t>
            </a:r>
          </a:p>
          <a:p>
            <a:pPr marL="342900" indent="-342900">
              <a:buFont typeface="+mj-lt"/>
              <a:buAutoNum type="arabicPeriod"/>
            </a:pPr>
            <a:r>
              <a:rPr lang="en-US" altLang="ko-KR" sz="1400" dirty="0">
                <a:solidFill>
                  <a:schemeClr val="tx1">
                    <a:lumMod val="75000"/>
                    <a:lumOff val="25000"/>
                  </a:schemeClr>
                </a:solidFill>
              </a:rPr>
              <a:t>std of </a:t>
            </a:r>
            <a:r>
              <a:rPr lang="en-US" altLang="ko-KR" sz="1400" dirty="0" err="1">
                <a:solidFill>
                  <a:schemeClr val="tx1">
                    <a:lumMod val="75000"/>
                    <a:lumOff val="25000"/>
                  </a:schemeClr>
                </a:solidFill>
              </a:rPr>
              <a:t>body_len</a:t>
            </a:r>
            <a:r>
              <a:rPr lang="en-US" altLang="ko-KR" sz="1400" dirty="0">
                <a:solidFill>
                  <a:schemeClr val="tx1">
                    <a:lumMod val="75000"/>
                    <a:lumOff val="25000"/>
                  </a:schemeClr>
                </a:solidFill>
              </a:rPr>
              <a:t> and </a:t>
            </a:r>
            <a:r>
              <a:rPr lang="en-US" altLang="ko-KR" sz="1400" dirty="0" err="1">
                <a:solidFill>
                  <a:schemeClr val="tx1">
                    <a:lumMod val="75000"/>
                    <a:lumOff val="25000"/>
                  </a:schemeClr>
                </a:solidFill>
              </a:rPr>
              <a:t>is_price</a:t>
            </a:r>
            <a:r>
              <a:rPr lang="en-US" altLang="ko-KR" sz="1400" dirty="0">
                <a:solidFill>
                  <a:schemeClr val="tx1">
                    <a:lumMod val="75000"/>
                    <a:lumOff val="25000"/>
                  </a:schemeClr>
                </a:solidFill>
              </a:rPr>
              <a:t> is quite large this shows there must be outliers.</a:t>
            </a:r>
          </a:p>
          <a:p>
            <a:pPr marL="342900" indent="-342900">
              <a:buFont typeface="+mj-lt"/>
              <a:buAutoNum type="arabicPeriod"/>
            </a:pPr>
            <a:r>
              <a:rPr lang="en-US" altLang="ko-KR" sz="1400" dirty="0">
                <a:solidFill>
                  <a:schemeClr val="tx1">
                    <a:lumMod val="75000"/>
                    <a:lumOff val="25000"/>
                  </a:schemeClr>
                </a:solidFill>
              </a:rPr>
              <a:t> Most of the variables minimums are near zero. We have to be very careful with multicollinearity.</a:t>
            </a:r>
          </a:p>
          <a:p>
            <a:pPr marL="342900" indent="-342900">
              <a:buFont typeface="+mj-lt"/>
              <a:buAutoNum type="arabicPeriod"/>
            </a:pPr>
            <a:r>
              <a:rPr lang="en-US" altLang="ko-KR" sz="1400" dirty="0">
                <a:solidFill>
                  <a:schemeClr val="tx1">
                    <a:lumMod val="75000"/>
                    <a:lumOff val="25000"/>
                  </a:schemeClr>
                </a:solidFill>
              </a:rPr>
              <a:t> We will drop the </a:t>
            </a:r>
            <a:r>
              <a:rPr lang="en-US" altLang="ko-KR" sz="1400" dirty="0" err="1">
                <a:solidFill>
                  <a:schemeClr val="tx1">
                    <a:lumMod val="75000"/>
                    <a:lumOff val="25000"/>
                  </a:schemeClr>
                </a:solidFill>
              </a:rPr>
              <a:t>is_timer</a:t>
            </a:r>
            <a:r>
              <a:rPr lang="en-US" altLang="ko-KR" sz="1400" dirty="0">
                <a:solidFill>
                  <a:schemeClr val="tx1">
                    <a:lumMod val="75000"/>
                    <a:lumOff val="25000"/>
                  </a:schemeClr>
                </a:solidFill>
              </a:rPr>
              <a:t> column as there are no data, which means there is no resemblance with other features.</a:t>
            </a:r>
          </a:p>
          <a:p>
            <a:pPr marL="342900" indent="-342900">
              <a:buFont typeface="+mj-lt"/>
              <a:buAutoNum type="arabicPeriod"/>
            </a:pPr>
            <a:r>
              <a:rPr lang="en-US" altLang="ko-KR" sz="1400" dirty="0">
                <a:solidFill>
                  <a:schemeClr val="tx1">
                    <a:lumMod val="75000"/>
                    <a:lumOff val="25000"/>
                  </a:schemeClr>
                </a:solidFill>
              </a:rPr>
              <a:t>We will encode categorical variable </a:t>
            </a:r>
            <a:r>
              <a:rPr lang="en-US" altLang="ko-KR" sz="1400" dirty="0" err="1">
                <a:solidFill>
                  <a:schemeClr val="tx1">
                    <a:lumMod val="75000"/>
                    <a:lumOff val="25000"/>
                  </a:schemeClr>
                </a:solidFill>
              </a:rPr>
              <a:t>times_of_day</a:t>
            </a:r>
            <a:r>
              <a:rPr lang="en-US" altLang="ko-KR" sz="1400" dirty="0">
                <a:solidFill>
                  <a:schemeClr val="tx1">
                    <a:lumMod val="75000"/>
                    <a:lumOff val="25000"/>
                  </a:schemeClr>
                </a:solidFill>
              </a:rPr>
              <a:t> with </a:t>
            </a:r>
            <a:r>
              <a:rPr lang="en-US" altLang="ko-KR" sz="1400" dirty="0" err="1">
                <a:solidFill>
                  <a:schemeClr val="tx1">
                    <a:lumMod val="75000"/>
                    <a:lumOff val="25000"/>
                  </a:schemeClr>
                </a:solidFill>
              </a:rPr>
              <a:t>times_of_day_ID</a:t>
            </a:r>
            <a:r>
              <a:rPr lang="en-US" altLang="ko-KR" sz="1400" dirty="0">
                <a:solidFill>
                  <a:schemeClr val="tx1">
                    <a:lumMod val="75000"/>
                    <a:lumOff val="25000"/>
                  </a:schemeClr>
                </a:solidFill>
              </a:rPr>
              <a:t> and will drop </a:t>
            </a:r>
            <a:r>
              <a:rPr lang="en-US" altLang="ko-KR" sz="1400" dirty="0" err="1">
                <a:solidFill>
                  <a:schemeClr val="tx1">
                    <a:lumMod val="75000"/>
                    <a:lumOff val="25000"/>
                  </a:schemeClr>
                </a:solidFill>
              </a:rPr>
              <a:t>times_of_day</a:t>
            </a:r>
            <a:r>
              <a:rPr lang="en-US" altLang="ko-KR" sz="1400" dirty="0">
                <a:solidFill>
                  <a:schemeClr val="tx1">
                    <a:lumMod val="75000"/>
                    <a:lumOff val="25000"/>
                  </a:schemeClr>
                </a:solidFill>
              </a:rPr>
              <a:t>.</a:t>
            </a:r>
          </a:p>
        </p:txBody>
      </p:sp>
      <p:pic>
        <p:nvPicPr>
          <p:cNvPr id="3" name="Picture 2">
            <a:extLst>
              <a:ext uri="{FF2B5EF4-FFF2-40B4-BE49-F238E27FC236}">
                <a16:creationId xmlns:a16="http://schemas.microsoft.com/office/drawing/2014/main" id="{60B77997-399A-9263-BFCB-76111D04A87D}"/>
              </a:ext>
            </a:extLst>
          </p:cNvPr>
          <p:cNvPicPr>
            <a:picLocks noChangeAspect="1"/>
          </p:cNvPicPr>
          <p:nvPr/>
        </p:nvPicPr>
        <p:blipFill>
          <a:blip r:embed="rId2"/>
          <a:stretch>
            <a:fillRect/>
          </a:stretch>
        </p:blipFill>
        <p:spPr>
          <a:xfrm>
            <a:off x="481521" y="1274286"/>
            <a:ext cx="6776621" cy="5152044"/>
          </a:xfrm>
          <a:prstGeom prst="rect">
            <a:avLst/>
          </a:prstGeom>
        </p:spPr>
      </p:pic>
    </p:spTree>
    <p:extLst>
      <p:ext uri="{BB962C8B-B14F-4D97-AF65-F5344CB8AC3E}">
        <p14:creationId xmlns:p14="http://schemas.microsoft.com/office/powerpoint/2010/main" val="333320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자유형: 도형 16">
            <a:extLst>
              <a:ext uri="{FF2B5EF4-FFF2-40B4-BE49-F238E27FC236}">
                <a16:creationId xmlns:a16="http://schemas.microsoft.com/office/drawing/2014/main" id="{3204CE1A-7D1C-4C60-B0E6-9B2023364081}"/>
              </a:ext>
            </a:extLst>
          </p:cNvPr>
          <p:cNvSpPr>
            <a:spLocks noChangeAspect="1"/>
          </p:cNvSpPr>
          <p:nvPr/>
        </p:nvSpPr>
        <p:spPr>
          <a:xfrm>
            <a:off x="659648" y="626317"/>
            <a:ext cx="2399364" cy="2698677"/>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 name="직사각형 3">
            <a:extLst>
              <a:ext uri="{FF2B5EF4-FFF2-40B4-BE49-F238E27FC236}">
                <a16:creationId xmlns:a16="http://schemas.microsoft.com/office/drawing/2014/main" id="{1DAB7448-0F97-41F6-82E6-03CB11D94D6E}"/>
              </a:ext>
            </a:extLst>
          </p:cNvPr>
          <p:cNvSpPr/>
          <p:nvPr/>
        </p:nvSpPr>
        <p:spPr>
          <a:xfrm>
            <a:off x="3667331" y="220156"/>
            <a:ext cx="8302062" cy="923330"/>
          </a:xfrm>
          <a:prstGeom prst="rect">
            <a:avLst/>
          </a:prstGeom>
        </p:spPr>
        <p:txBody>
          <a:bodyPr wrap="square">
            <a:spAutoFit/>
          </a:bodyPr>
          <a:lstStyle/>
          <a:p>
            <a:r>
              <a:rPr lang="en-US" altLang="ko-KR" sz="5400" dirty="0">
                <a:solidFill>
                  <a:schemeClr val="tx1">
                    <a:lumMod val="75000"/>
                    <a:lumOff val="25000"/>
                  </a:schemeClr>
                </a:solidFill>
                <a:latin typeface="+mj-lt"/>
              </a:rPr>
              <a:t>DATA </a:t>
            </a:r>
            <a:r>
              <a:rPr lang="en-US" altLang="ko-KR" sz="5400" dirty="0">
                <a:solidFill>
                  <a:schemeClr val="accent1"/>
                </a:solidFill>
                <a:latin typeface="+mj-lt"/>
              </a:rPr>
              <a:t>UNDERSTANDING</a:t>
            </a:r>
            <a:endParaRPr lang="ko-KR" altLang="en-US" sz="5400" dirty="0">
              <a:solidFill>
                <a:schemeClr val="accent1"/>
              </a:solidFill>
              <a:latin typeface="+mj-lt"/>
            </a:endParaRPr>
          </a:p>
        </p:txBody>
      </p:sp>
      <p:sp>
        <p:nvSpPr>
          <p:cNvPr id="5" name="Rectangle 4">
            <a:extLst>
              <a:ext uri="{FF2B5EF4-FFF2-40B4-BE49-F238E27FC236}">
                <a16:creationId xmlns:a16="http://schemas.microsoft.com/office/drawing/2014/main" id="{89E5F208-4FF9-45B9-8E27-E2A19B4D45E8}"/>
              </a:ext>
            </a:extLst>
          </p:cNvPr>
          <p:cNvSpPr/>
          <p:nvPr/>
        </p:nvSpPr>
        <p:spPr>
          <a:xfrm>
            <a:off x="3380197" y="1143486"/>
            <a:ext cx="854467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60CB93A-C070-4D26-95D3-8D75E7E5C3AF}"/>
              </a:ext>
            </a:extLst>
          </p:cNvPr>
          <p:cNvSpPr/>
          <p:nvPr/>
        </p:nvSpPr>
        <p:spPr>
          <a:xfrm rot="20329094">
            <a:off x="2301517" y="4814125"/>
            <a:ext cx="1313719" cy="1889023"/>
          </a:xfrm>
          <a:custGeom>
            <a:avLst/>
            <a:gdLst>
              <a:gd name="connsiteX0" fmla="*/ 695461 w 1313719"/>
              <a:gd name="connsiteY0" fmla="*/ 52104 h 1889023"/>
              <a:gd name="connsiteX1" fmla="*/ 756028 w 1313719"/>
              <a:gd name="connsiteY1" fmla="*/ 143479 h 1889023"/>
              <a:gd name="connsiteX2" fmla="*/ 756028 w 1313719"/>
              <a:gd name="connsiteY2" fmla="*/ 581374 h 1889023"/>
              <a:gd name="connsiteX3" fmla="*/ 656860 w 1313719"/>
              <a:gd name="connsiteY3" fmla="*/ 680542 h 1889023"/>
              <a:gd name="connsiteX4" fmla="*/ 557693 w 1313719"/>
              <a:gd name="connsiteY4" fmla="*/ 581374 h 1889023"/>
              <a:gd name="connsiteX5" fmla="*/ 557693 w 1313719"/>
              <a:gd name="connsiteY5" fmla="*/ 143479 h 1889023"/>
              <a:gd name="connsiteX6" fmla="*/ 656861 w 1313719"/>
              <a:gd name="connsiteY6" fmla="*/ 44311 h 1889023"/>
              <a:gd name="connsiteX7" fmla="*/ 695461 w 1313719"/>
              <a:gd name="connsiteY7" fmla="*/ 52104 h 1889023"/>
              <a:gd name="connsiteX8" fmla="*/ 914790 w 1313719"/>
              <a:gd name="connsiteY8" fmla="*/ 24077 h 1889023"/>
              <a:gd name="connsiteX9" fmla="*/ 1313719 w 1313719"/>
              <a:gd name="connsiteY9" fmla="*/ 574253 h 1889023"/>
              <a:gd name="connsiteX10" fmla="*/ 1313719 w 1313719"/>
              <a:gd name="connsiteY10" fmla="*/ 934013 h 1889023"/>
              <a:gd name="connsiteX11" fmla="*/ 943645 w 1313719"/>
              <a:gd name="connsiteY11" fmla="*/ 1889023 h 1889023"/>
              <a:gd name="connsiteX12" fmla="*/ 903 w 1313719"/>
              <a:gd name="connsiteY12" fmla="*/ 1523703 h 1889023"/>
              <a:gd name="connsiteX13" fmla="*/ 2 w 1313719"/>
              <a:gd name="connsiteY13" fmla="*/ 1514763 h 1889023"/>
              <a:gd name="connsiteX14" fmla="*/ 2 w 1313719"/>
              <a:gd name="connsiteY14" fmla="*/ 946345 h 1889023"/>
              <a:gd name="connsiteX15" fmla="*/ 0 w 1313719"/>
              <a:gd name="connsiteY15" fmla="*/ 946345 h 1889023"/>
              <a:gd name="connsiteX16" fmla="*/ 0 w 1313719"/>
              <a:gd name="connsiteY16" fmla="*/ 574253 h 1889023"/>
              <a:gd name="connsiteX17" fmla="*/ 507032 w 1313719"/>
              <a:gd name="connsiteY17" fmla="*/ 0 h 1889023"/>
              <a:gd name="connsiteX18" fmla="*/ 507032 w 1313719"/>
              <a:gd name="connsiteY18" fmla="*/ 758051 h 1889023"/>
              <a:gd name="connsiteX19" fmla="*/ 601651 w 1313719"/>
              <a:gd name="connsiteY19" fmla="*/ 882932 h 1889023"/>
              <a:gd name="connsiteX20" fmla="*/ 601651 w 1313719"/>
              <a:gd name="connsiteY20" fmla="*/ 1148096 h 1889023"/>
              <a:gd name="connsiteX21" fmla="*/ 659159 w 1313719"/>
              <a:gd name="connsiteY21" fmla="*/ 1205606 h 1889023"/>
              <a:gd name="connsiteX22" fmla="*/ 716669 w 1313719"/>
              <a:gd name="connsiteY22" fmla="*/ 1148096 h 1889023"/>
              <a:gd name="connsiteX23" fmla="*/ 716669 w 1313719"/>
              <a:gd name="connsiteY23" fmla="*/ 883114 h 1889023"/>
              <a:gd name="connsiteX24" fmla="*/ 811872 w 1313719"/>
              <a:gd name="connsiteY24" fmla="*/ 758051 h 1889023"/>
              <a:gd name="connsiteX25" fmla="*/ 811873 w 1313719"/>
              <a:gd name="connsiteY25" fmla="*/ 791 h 1889023"/>
              <a:gd name="connsiteX26" fmla="*/ 914790 w 1313719"/>
              <a:gd name="connsiteY26" fmla="*/ 24077 h 18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3719" h="1889023">
                <a:moveTo>
                  <a:pt x="695461" y="52104"/>
                </a:moveTo>
                <a:cubicBezTo>
                  <a:pt x="731054" y="67158"/>
                  <a:pt x="756028" y="102402"/>
                  <a:pt x="756028" y="143479"/>
                </a:cubicBezTo>
                <a:lnTo>
                  <a:pt x="756028" y="581374"/>
                </a:lnTo>
                <a:cubicBezTo>
                  <a:pt x="756028" y="636143"/>
                  <a:pt x="711629" y="680542"/>
                  <a:pt x="656860" y="680542"/>
                </a:cubicBezTo>
                <a:cubicBezTo>
                  <a:pt x="602092" y="680542"/>
                  <a:pt x="557693" y="636143"/>
                  <a:pt x="557693" y="581374"/>
                </a:cubicBezTo>
                <a:lnTo>
                  <a:pt x="557693" y="143479"/>
                </a:lnTo>
                <a:cubicBezTo>
                  <a:pt x="557693" y="88710"/>
                  <a:pt x="602091" y="44311"/>
                  <a:pt x="656861" y="44311"/>
                </a:cubicBezTo>
                <a:cubicBezTo>
                  <a:pt x="670553" y="44311"/>
                  <a:pt x="683597" y="47086"/>
                  <a:pt x="695461" y="52104"/>
                </a:cubicBezTo>
                <a:close/>
                <a:moveTo>
                  <a:pt x="914790" y="24077"/>
                </a:moveTo>
                <a:cubicBezTo>
                  <a:pt x="1146436" y="99467"/>
                  <a:pt x="1313719" y="317325"/>
                  <a:pt x="1313719" y="574253"/>
                </a:cubicBezTo>
                <a:lnTo>
                  <a:pt x="1313719" y="934013"/>
                </a:lnTo>
                <a:lnTo>
                  <a:pt x="943645" y="1889023"/>
                </a:lnTo>
                <a:lnTo>
                  <a:pt x="903" y="1523703"/>
                </a:lnTo>
                <a:lnTo>
                  <a:pt x="2" y="1514763"/>
                </a:lnTo>
                <a:lnTo>
                  <a:pt x="2" y="946345"/>
                </a:lnTo>
                <a:lnTo>
                  <a:pt x="0" y="946345"/>
                </a:lnTo>
                <a:lnTo>
                  <a:pt x="0" y="574253"/>
                </a:lnTo>
                <a:cubicBezTo>
                  <a:pt x="0" y="278824"/>
                  <a:pt x="221172" y="35057"/>
                  <a:pt x="507032" y="0"/>
                </a:cubicBezTo>
                <a:lnTo>
                  <a:pt x="507032" y="758051"/>
                </a:lnTo>
                <a:cubicBezTo>
                  <a:pt x="507032" y="817622"/>
                  <a:pt x="546943" y="867870"/>
                  <a:pt x="601651" y="882932"/>
                </a:cubicBezTo>
                <a:lnTo>
                  <a:pt x="601651" y="1148096"/>
                </a:lnTo>
                <a:cubicBezTo>
                  <a:pt x="601651" y="1179857"/>
                  <a:pt x="627398" y="1205606"/>
                  <a:pt x="659159" y="1205606"/>
                </a:cubicBezTo>
                <a:cubicBezTo>
                  <a:pt x="690922" y="1205605"/>
                  <a:pt x="716669" y="1179857"/>
                  <a:pt x="716669" y="1148096"/>
                </a:cubicBezTo>
                <a:lnTo>
                  <a:pt x="716669" y="883114"/>
                </a:lnTo>
                <a:cubicBezTo>
                  <a:pt x="771673" y="868232"/>
                  <a:pt x="811873" y="817836"/>
                  <a:pt x="811872" y="758051"/>
                </a:cubicBezTo>
                <a:lnTo>
                  <a:pt x="811873" y="791"/>
                </a:lnTo>
                <a:cubicBezTo>
                  <a:pt x="847292" y="5445"/>
                  <a:pt x="881698" y="13307"/>
                  <a:pt x="914790" y="24077"/>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pic>
        <p:nvPicPr>
          <p:cNvPr id="2050" name="Picture 2">
            <a:extLst>
              <a:ext uri="{FF2B5EF4-FFF2-40B4-BE49-F238E27FC236}">
                <a16:creationId xmlns:a16="http://schemas.microsoft.com/office/drawing/2014/main" id="{5B70CF20-8126-40CC-3367-FCCF3BD40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28643"/>
            <a:ext cx="5387788" cy="5683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5371E7D-3CF0-2445-0020-9458D7FED2AC}"/>
              </a:ext>
            </a:extLst>
          </p:cNvPr>
          <p:cNvPicPr>
            <a:picLocks noChangeAspect="1"/>
          </p:cNvPicPr>
          <p:nvPr/>
        </p:nvPicPr>
        <p:blipFill>
          <a:blip r:embed="rId3"/>
          <a:stretch>
            <a:fillRect/>
          </a:stretch>
        </p:blipFill>
        <p:spPr>
          <a:xfrm>
            <a:off x="5493503" y="1204048"/>
            <a:ext cx="2533254" cy="3993226"/>
          </a:xfrm>
          <a:prstGeom prst="rect">
            <a:avLst/>
          </a:prstGeom>
        </p:spPr>
      </p:pic>
      <p:sp>
        <p:nvSpPr>
          <p:cNvPr id="14" name="Google Shape;489;p12">
            <a:extLst>
              <a:ext uri="{FF2B5EF4-FFF2-40B4-BE49-F238E27FC236}">
                <a16:creationId xmlns:a16="http://schemas.microsoft.com/office/drawing/2014/main" id="{D2567B30-AE2B-B540-36AE-3E6EF3EC8183}"/>
              </a:ext>
            </a:extLst>
          </p:cNvPr>
          <p:cNvSpPr txBox="1"/>
          <p:nvPr/>
        </p:nvSpPr>
        <p:spPr>
          <a:xfrm>
            <a:off x="8118764" y="1249907"/>
            <a:ext cx="3850630" cy="11512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Inference:</a:t>
            </a:r>
          </a:p>
          <a:p>
            <a:pPr marL="0" marR="0" lvl="0" indent="0" algn="l" rtl="0">
              <a:lnSpc>
                <a:spcPct val="100000"/>
              </a:lnSpc>
              <a:spcBef>
                <a:spcPts val="0"/>
              </a:spcBef>
              <a:spcAft>
                <a:spcPts val="0"/>
              </a:spcAft>
              <a:buNone/>
            </a:pPr>
            <a:endParaRPr lang="en-US" sz="1400" b="1" dirty="0">
              <a:solidFill>
                <a:srgbClr val="000000"/>
              </a:solidFill>
              <a:latin typeface="Arial"/>
              <a:ea typeface="Arial"/>
              <a:cs typeface="Arial"/>
              <a:sym typeface="Arial"/>
            </a:endParaRPr>
          </a:p>
          <a:p>
            <a:pPr marL="285750" indent="-285750">
              <a:buFont typeface="Arial" panose="020B0604020202020204" pitchFamily="34" charset="0"/>
              <a:buChar char="•"/>
            </a:pPr>
            <a:r>
              <a:rPr lang="en-US" sz="1400" b="0" i="0" dirty="0" err="1">
                <a:solidFill>
                  <a:srgbClr val="000000"/>
                </a:solidFill>
                <a:effectLst/>
                <a:latin typeface="Helvetica Neue"/>
              </a:rPr>
              <a:t>So,we</a:t>
            </a:r>
            <a:r>
              <a:rPr lang="en-US" sz="1400" b="0" i="0" dirty="0">
                <a:solidFill>
                  <a:srgbClr val="000000"/>
                </a:solidFill>
                <a:effectLst/>
                <a:latin typeface="Helvetica Neue"/>
              </a:rPr>
              <a:t> see there is no high correlation with target variables with others but let us check on other variables.</a:t>
            </a:r>
          </a:p>
          <a:p>
            <a:pPr marL="285750" indent="-285750">
              <a:buFont typeface="Arial" panose="020B0604020202020204" pitchFamily="34" charset="0"/>
              <a:buChar char="•"/>
            </a:pPr>
            <a:r>
              <a:rPr lang="en-US" sz="1400" b="0" i="0" dirty="0">
                <a:solidFill>
                  <a:srgbClr val="000000"/>
                </a:solidFill>
                <a:effectLst/>
                <a:latin typeface="Helvetica Neue"/>
              </a:rPr>
              <a:t>Strong correlation is there between </a:t>
            </a:r>
            <a:r>
              <a:rPr lang="en-US" sz="1400" b="0" i="0" dirty="0" err="1">
                <a:solidFill>
                  <a:srgbClr val="000000"/>
                </a:solidFill>
                <a:effectLst/>
                <a:latin typeface="Helvetica Neue"/>
              </a:rPr>
              <a:t>no_of_CTA</a:t>
            </a:r>
            <a:r>
              <a:rPr lang="en-US" sz="1400" b="0" i="0" dirty="0">
                <a:solidFill>
                  <a:srgbClr val="000000"/>
                </a:solidFill>
                <a:effectLst/>
                <a:latin typeface="Helvetica Neue"/>
              </a:rPr>
              <a:t> and </a:t>
            </a:r>
            <a:r>
              <a:rPr lang="en-US" sz="1400" b="0" i="0" dirty="0" err="1">
                <a:solidFill>
                  <a:srgbClr val="000000"/>
                </a:solidFill>
                <a:effectLst/>
                <a:latin typeface="Helvetica Neue"/>
              </a:rPr>
              <a:t>body_len</a:t>
            </a:r>
            <a:r>
              <a:rPr lang="en-US" sz="1400" b="0" i="0" dirty="0">
                <a:solidFill>
                  <a:srgbClr val="000000"/>
                </a:solidFill>
                <a:effectLst/>
                <a:latin typeface="Helvetica Neue"/>
              </a:rPr>
              <a:t>, </a:t>
            </a:r>
            <a:r>
              <a:rPr lang="en-US" sz="1400" b="0" i="0" dirty="0" err="1">
                <a:solidFill>
                  <a:srgbClr val="000000"/>
                </a:solidFill>
                <a:effectLst/>
                <a:latin typeface="Helvetica Neue"/>
              </a:rPr>
              <a:t>subject_len</a:t>
            </a:r>
            <a:r>
              <a:rPr lang="en-US" sz="1400" b="0" i="0" dirty="0">
                <a:solidFill>
                  <a:srgbClr val="000000"/>
                </a:solidFill>
                <a:effectLst/>
                <a:latin typeface="Helvetica Neue"/>
              </a:rPr>
              <a:t> is moderately correlated with </a:t>
            </a:r>
            <a:r>
              <a:rPr lang="en-US" sz="1400" b="0" i="0" dirty="0" err="1">
                <a:solidFill>
                  <a:srgbClr val="000000"/>
                </a:solidFill>
                <a:effectLst/>
                <a:latin typeface="Helvetica Neue"/>
              </a:rPr>
              <a:t>body_len</a:t>
            </a:r>
            <a:r>
              <a:rPr lang="en-US" sz="1400" b="0" i="0" dirty="0">
                <a:solidFill>
                  <a:srgbClr val="000000"/>
                </a:solidFill>
                <a:effectLst/>
                <a:latin typeface="Helvetica Neue"/>
              </a:rPr>
              <a:t> and </a:t>
            </a:r>
            <a:r>
              <a:rPr lang="en-US" sz="1400" b="0" i="0" dirty="0" err="1">
                <a:solidFill>
                  <a:srgbClr val="000000"/>
                </a:solidFill>
                <a:effectLst/>
                <a:latin typeface="Helvetica Neue"/>
              </a:rPr>
              <a:t>no_of_CTA</a:t>
            </a:r>
            <a:r>
              <a:rPr lang="en-US" sz="1400" b="0" i="0" dirty="0">
                <a:solidFill>
                  <a:srgbClr val="000000"/>
                </a:solidFill>
                <a:effectLst/>
                <a:latin typeface="Helvetica Neue"/>
              </a:rPr>
              <a:t>.</a:t>
            </a:r>
          </a:p>
          <a:p>
            <a:pPr marL="285750" indent="-285750">
              <a:buFont typeface="Arial" panose="020B0604020202020204" pitchFamily="34" charset="0"/>
              <a:buChar char="•"/>
            </a:pPr>
            <a:r>
              <a:rPr lang="en-US" sz="1400" b="0" i="0" dirty="0" err="1">
                <a:solidFill>
                  <a:srgbClr val="000000"/>
                </a:solidFill>
                <a:effectLst/>
                <a:latin typeface="Helvetica Neue"/>
              </a:rPr>
              <a:t>mean_paragraph_len</a:t>
            </a:r>
            <a:r>
              <a:rPr lang="en-US" sz="1400" b="0" i="0" dirty="0">
                <a:solidFill>
                  <a:srgbClr val="000000"/>
                </a:solidFill>
                <a:effectLst/>
                <a:latin typeface="Helvetica Neue"/>
              </a:rPr>
              <a:t> is highly negative correlated with </a:t>
            </a:r>
            <a:r>
              <a:rPr lang="en-US" sz="1400" b="0" i="0" dirty="0" err="1">
                <a:solidFill>
                  <a:srgbClr val="000000"/>
                </a:solidFill>
                <a:effectLst/>
                <a:latin typeface="Helvetica Neue"/>
              </a:rPr>
              <a:t>body_len</a:t>
            </a:r>
            <a:endParaRPr lang="en-US" sz="1400" b="0" i="0" dirty="0">
              <a:solidFill>
                <a:srgbClr val="000000"/>
              </a:solidFill>
              <a:effectLst/>
              <a:latin typeface="Helvetica Neue"/>
            </a:endParaRPr>
          </a:p>
          <a:p>
            <a:pPr marL="285750" indent="-285750">
              <a:buFont typeface="Arial" panose="020B0604020202020204" pitchFamily="34" charset="0"/>
              <a:buChar char="•"/>
            </a:pPr>
            <a:r>
              <a:rPr lang="en-US" sz="1400" dirty="0">
                <a:solidFill>
                  <a:srgbClr val="000000"/>
                </a:solidFill>
                <a:latin typeface="Helvetica Neue"/>
              </a:rPr>
              <a:t>There are no null values.</a:t>
            </a:r>
            <a:endParaRPr lang="en-US" sz="1400" b="0" i="0" dirty="0">
              <a:solidFill>
                <a:srgbClr val="000000"/>
              </a:solidFill>
              <a:effectLst/>
              <a:latin typeface="Helvetica Neue"/>
            </a:endParaRPr>
          </a:p>
          <a:p>
            <a:pPr marL="0" marR="0" lvl="0" indent="0" algn="l" rtl="0">
              <a:lnSpc>
                <a:spcPct val="100000"/>
              </a:lnSpc>
              <a:spcBef>
                <a:spcPts val="0"/>
              </a:spcBef>
              <a:spcAft>
                <a:spcPts val="0"/>
              </a:spcAft>
              <a:buNone/>
            </a:pPr>
            <a:r>
              <a:rPr lang="en-US" sz="1400" b="1" dirty="0">
                <a:solidFill>
                  <a:srgbClr val="000000"/>
                </a:solidFill>
                <a:latin typeface="Arial"/>
                <a:ea typeface="Arial"/>
                <a:cs typeface="Arial"/>
                <a:sym typeface="Arial"/>
              </a:rPr>
              <a:t> </a:t>
            </a:r>
            <a:endParaRPr lang="en-US" sz="1400" b="1" i="0" u="none" strike="noStrike" cap="none" dirty="0">
              <a:solidFill>
                <a:srgbClr val="000000"/>
              </a:solidFill>
              <a:latin typeface="Arial"/>
              <a:ea typeface="Arial"/>
              <a:cs typeface="Arial"/>
              <a:sym typeface="Arial"/>
            </a:endParaRPr>
          </a:p>
        </p:txBody>
      </p:sp>
      <p:pic>
        <p:nvPicPr>
          <p:cNvPr id="2052" name="Picture 4">
            <a:extLst>
              <a:ext uri="{FF2B5EF4-FFF2-40B4-BE49-F238E27FC236}">
                <a16:creationId xmlns:a16="http://schemas.microsoft.com/office/drawing/2014/main" id="{954728AF-27D4-B2BA-557D-13C0ECA81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637" y="4003342"/>
            <a:ext cx="4774818" cy="275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9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B02CD-878C-619C-3089-391C0E568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88948"/>
            <a:ext cx="6858000" cy="6858000"/>
          </a:xfrm>
          <a:prstGeom prst="rect">
            <a:avLst/>
          </a:prstGeom>
        </p:spPr>
      </p:pic>
      <p:pic>
        <p:nvPicPr>
          <p:cNvPr id="31" name="Picture Placeholder 30">
            <a:extLst>
              <a:ext uri="{FF2B5EF4-FFF2-40B4-BE49-F238E27FC236}">
                <a16:creationId xmlns:a16="http://schemas.microsoft.com/office/drawing/2014/main" id="{4D4C9236-9437-21F2-ADB3-52A1F26D68AB}"/>
              </a:ext>
            </a:extLst>
          </p:cNvPr>
          <p:cNvPicPr>
            <a:picLocks noGrp="1" noChangeAspect="1"/>
          </p:cNvPicPr>
          <p:nvPr>
            <p:ph type="pic" sz="quarter" idx="65"/>
          </p:nvPr>
        </p:nvPicPr>
        <p:blipFill>
          <a:blip r:embed="rId3">
            <a:extLst>
              <a:ext uri="{28A0092B-C50C-407E-A947-70E740481C1C}">
                <a14:useLocalDpi xmlns:a14="http://schemas.microsoft.com/office/drawing/2010/main" val="0"/>
              </a:ext>
            </a:extLst>
          </a:blip>
          <a:srcRect l="8158" r="8158"/>
          <a:stretch>
            <a:fillRect/>
          </a:stretch>
        </p:blipFill>
        <p:spPr/>
      </p:pic>
      <p:sp>
        <p:nvSpPr>
          <p:cNvPr id="2" name="Oval 91">
            <a:extLst>
              <a:ext uri="{FF2B5EF4-FFF2-40B4-BE49-F238E27FC236}">
                <a16:creationId xmlns:a16="http://schemas.microsoft.com/office/drawing/2014/main" id="{0DBBFDD1-F50C-4930-A888-1EC04B065F4C}"/>
              </a:ext>
            </a:extLst>
          </p:cNvPr>
          <p:cNvSpPr/>
          <p:nvPr/>
        </p:nvSpPr>
        <p:spPr>
          <a:xfrm flipH="1">
            <a:off x="6089034" y="1559422"/>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94">
            <a:extLst>
              <a:ext uri="{FF2B5EF4-FFF2-40B4-BE49-F238E27FC236}">
                <a16:creationId xmlns:a16="http://schemas.microsoft.com/office/drawing/2014/main" id="{AA250AD1-03FA-4F77-B05E-9D0A3FCEEC3E}"/>
              </a:ext>
            </a:extLst>
          </p:cNvPr>
          <p:cNvSpPr/>
          <p:nvPr/>
        </p:nvSpPr>
        <p:spPr>
          <a:xfrm flipH="1">
            <a:off x="6823735" y="253868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11">
            <a:extLst>
              <a:ext uri="{FF2B5EF4-FFF2-40B4-BE49-F238E27FC236}">
                <a16:creationId xmlns:a16="http://schemas.microsoft.com/office/drawing/2014/main" id="{8B8974AB-AB26-46D7-9AE2-1061D85D8CD8}"/>
              </a:ext>
            </a:extLst>
          </p:cNvPr>
          <p:cNvSpPr>
            <a:spLocks noChangeAspect="1"/>
          </p:cNvSpPr>
          <p:nvPr/>
        </p:nvSpPr>
        <p:spPr>
          <a:xfrm rot="9900000">
            <a:off x="6260660" y="1722120"/>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 name="Oval 21">
            <a:extLst>
              <a:ext uri="{FF2B5EF4-FFF2-40B4-BE49-F238E27FC236}">
                <a16:creationId xmlns:a16="http://schemas.microsoft.com/office/drawing/2014/main" id="{93593F6F-DA5C-4A1C-92BA-C4E9B1B8B6D3}"/>
              </a:ext>
            </a:extLst>
          </p:cNvPr>
          <p:cNvSpPr>
            <a:spLocks noChangeAspect="1"/>
          </p:cNvSpPr>
          <p:nvPr/>
        </p:nvSpPr>
        <p:spPr>
          <a:xfrm>
            <a:off x="6956569" y="2685367"/>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Oval 91">
            <a:extLst>
              <a:ext uri="{FF2B5EF4-FFF2-40B4-BE49-F238E27FC236}">
                <a16:creationId xmlns:a16="http://schemas.microsoft.com/office/drawing/2014/main" id="{6C027D85-01D6-4145-89B8-E313F993C9DC}"/>
              </a:ext>
            </a:extLst>
          </p:cNvPr>
          <p:cNvSpPr/>
          <p:nvPr/>
        </p:nvSpPr>
        <p:spPr>
          <a:xfrm flipH="1">
            <a:off x="5354333" y="580159"/>
            <a:ext cx="563020" cy="563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6">
            <a:extLst>
              <a:ext uri="{FF2B5EF4-FFF2-40B4-BE49-F238E27FC236}">
                <a16:creationId xmlns:a16="http://schemas.microsoft.com/office/drawing/2014/main" id="{814709B8-4490-4165-A7B6-103EDFD9E9F3}"/>
              </a:ext>
            </a:extLst>
          </p:cNvPr>
          <p:cNvSpPr/>
          <p:nvPr/>
        </p:nvSpPr>
        <p:spPr>
          <a:xfrm>
            <a:off x="5477022" y="766007"/>
            <a:ext cx="305764" cy="20095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Oval 95">
            <a:extLst>
              <a:ext uri="{FF2B5EF4-FFF2-40B4-BE49-F238E27FC236}">
                <a16:creationId xmlns:a16="http://schemas.microsoft.com/office/drawing/2014/main" id="{AC0549B7-F8B3-45E4-9FD5-5359AF6136F3}"/>
              </a:ext>
            </a:extLst>
          </p:cNvPr>
          <p:cNvSpPr/>
          <p:nvPr/>
        </p:nvSpPr>
        <p:spPr>
          <a:xfrm>
            <a:off x="7558436" y="3517948"/>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Parallelogram 30">
            <a:extLst>
              <a:ext uri="{FF2B5EF4-FFF2-40B4-BE49-F238E27FC236}">
                <a16:creationId xmlns:a16="http://schemas.microsoft.com/office/drawing/2014/main" id="{0AF3E797-F742-498C-AA8F-9A90DF6828DD}"/>
              </a:ext>
            </a:extLst>
          </p:cNvPr>
          <p:cNvSpPr/>
          <p:nvPr/>
        </p:nvSpPr>
        <p:spPr>
          <a:xfrm flipH="1">
            <a:off x="7703035" y="3683880"/>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TextBox 21">
            <a:extLst>
              <a:ext uri="{FF2B5EF4-FFF2-40B4-BE49-F238E27FC236}">
                <a16:creationId xmlns:a16="http://schemas.microsoft.com/office/drawing/2014/main" id="{85973855-65CF-4F7F-97CD-88CCF5C55363}"/>
              </a:ext>
            </a:extLst>
          </p:cNvPr>
          <p:cNvSpPr txBox="1"/>
          <p:nvPr/>
        </p:nvSpPr>
        <p:spPr>
          <a:xfrm>
            <a:off x="7253921" y="2155859"/>
            <a:ext cx="4752196" cy="1631216"/>
          </a:xfrm>
          <a:prstGeom prst="rect">
            <a:avLst/>
          </a:prstGeom>
          <a:noFill/>
        </p:spPr>
        <p:txBody>
          <a:bodyPr wrap="square" rtlCol="0" anchor="ctr">
            <a:spAutoFit/>
          </a:bodyPr>
          <a:lstStyle/>
          <a:p>
            <a:pPr algn="r">
              <a:buClr>
                <a:schemeClr val="dk1"/>
              </a:buClr>
              <a:buSzPts val="5000"/>
            </a:pPr>
            <a:r>
              <a:rPr lang="en-GB" altLang="ko-KR" sz="5000" dirty="0">
                <a:solidFill>
                  <a:srgbClr val="FFC000"/>
                </a:solidFill>
                <a:latin typeface="Anton"/>
                <a:sym typeface="Anton"/>
              </a:rPr>
              <a:t>DATA </a:t>
            </a:r>
          </a:p>
          <a:p>
            <a:pPr algn="r">
              <a:buClr>
                <a:schemeClr val="dk1"/>
              </a:buClr>
              <a:buSzPts val="5000"/>
            </a:pPr>
            <a:r>
              <a:rPr lang="en-GB" altLang="ko-KR" sz="5000" dirty="0">
                <a:solidFill>
                  <a:schemeClr val="dk1"/>
                </a:solidFill>
                <a:latin typeface="Anton"/>
                <a:sym typeface="Anton"/>
              </a:rPr>
              <a:t>PROCESSING</a:t>
            </a:r>
            <a:endParaRPr lang="ko-KR" altLang="en-US" sz="5000" dirty="0">
              <a:solidFill>
                <a:schemeClr val="dk1"/>
              </a:solidFill>
              <a:latin typeface="Anton"/>
              <a:sym typeface="Anton"/>
            </a:endParaRPr>
          </a:p>
        </p:txBody>
      </p:sp>
      <p:grpSp>
        <p:nvGrpSpPr>
          <p:cNvPr id="26" name="Group 25">
            <a:extLst>
              <a:ext uri="{FF2B5EF4-FFF2-40B4-BE49-F238E27FC236}">
                <a16:creationId xmlns:a16="http://schemas.microsoft.com/office/drawing/2014/main" id="{AD96EE11-E312-93DA-2B85-7B47DCC0A18A}"/>
              </a:ext>
            </a:extLst>
          </p:cNvPr>
          <p:cNvGrpSpPr/>
          <p:nvPr/>
        </p:nvGrpSpPr>
        <p:grpSpPr>
          <a:xfrm>
            <a:off x="9940454" y="208034"/>
            <a:ext cx="1957025" cy="1870289"/>
            <a:chOff x="6127601" y="487152"/>
            <a:chExt cx="999728" cy="994953"/>
          </a:xfrm>
        </p:grpSpPr>
        <p:sp>
          <p:nvSpPr>
            <p:cNvPr id="27" name="Oval 26">
              <a:extLst>
                <a:ext uri="{FF2B5EF4-FFF2-40B4-BE49-F238E27FC236}">
                  <a16:creationId xmlns:a16="http://schemas.microsoft.com/office/drawing/2014/main" id="{1D9AAFD7-0AAF-1E17-70D2-0556325368CC}"/>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Oval 27">
              <a:extLst>
                <a:ext uri="{FF2B5EF4-FFF2-40B4-BE49-F238E27FC236}">
                  <a16:creationId xmlns:a16="http://schemas.microsoft.com/office/drawing/2014/main" id="{DF5C47C6-98B3-9EE5-5207-350D869E91F0}"/>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CC677CD0-54DE-FA33-C79A-47BD29522735}"/>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0" name="Google Shape;864;p49">
            <a:extLst>
              <a:ext uri="{FF2B5EF4-FFF2-40B4-BE49-F238E27FC236}">
                <a16:creationId xmlns:a16="http://schemas.microsoft.com/office/drawing/2014/main" id="{B7BD88A2-A2A9-D0FD-7593-3BEC73F55D84}"/>
              </a:ext>
            </a:extLst>
          </p:cNvPr>
          <p:cNvSpPr txBox="1">
            <a:spLocks/>
          </p:cNvSpPr>
          <p:nvPr/>
        </p:nvSpPr>
        <p:spPr>
          <a:xfrm>
            <a:off x="9859703" y="755465"/>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03</a:t>
            </a:r>
          </a:p>
        </p:txBody>
      </p:sp>
    </p:spTree>
    <p:extLst>
      <p:ext uri="{BB962C8B-B14F-4D97-AF65-F5344CB8AC3E}">
        <p14:creationId xmlns:p14="http://schemas.microsoft.com/office/powerpoint/2010/main" val="1058013639"/>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40000"/>
            <a:lumOff val="60000"/>
          </a:schemeClr>
        </a:solidFill>
        <a:ln w="12700">
          <a:solidFill>
            <a:schemeClr val="bg1">
              <a:lumMod val="95000"/>
            </a:schemeClr>
          </a:solidFill>
        </a:ln>
      </a:spPr>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lgn="ctr">
          <a:defRPr sz="2400" b="1" dirty="0" smtClean="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lumMod val="40000"/>
              <a:lumOff val="60000"/>
            </a:schemeClr>
          </a:solidFill>
          <a:prstDash val="sysDot"/>
          <a:headEnd type="ova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3015</Words>
  <Application>Microsoft Office PowerPoint</Application>
  <PresentationFormat>Widescreen</PresentationFormat>
  <Paragraphs>218</Paragraphs>
  <Slides>30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Anton</vt:lpstr>
      <vt:lpstr>Arial</vt:lpstr>
      <vt:lpstr>Arial</vt:lpstr>
      <vt:lpstr>Calibri</vt:lpstr>
      <vt:lpstr>Helvetica Neue</vt:lpstr>
      <vt:lpstr>Lato</vt:lpstr>
      <vt:lpstr>Oswald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rahul singh</cp:lastModifiedBy>
  <cp:revision>214</cp:revision>
  <dcterms:created xsi:type="dcterms:W3CDTF">2020-01-20T05:08:25Z</dcterms:created>
  <dcterms:modified xsi:type="dcterms:W3CDTF">2022-08-07T16:28:48Z</dcterms:modified>
</cp:coreProperties>
</file>